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5"/>
  </p:notesMasterIdLst>
  <p:sldIdLst>
    <p:sldId id="256" r:id="rId3"/>
    <p:sldId id="3676" r:id="rId4"/>
    <p:sldId id="3684" r:id="rId5"/>
    <p:sldId id="3685" r:id="rId6"/>
    <p:sldId id="257" r:id="rId7"/>
    <p:sldId id="258" r:id="rId8"/>
    <p:sldId id="259" r:id="rId9"/>
    <p:sldId id="260" r:id="rId10"/>
    <p:sldId id="264" r:id="rId11"/>
    <p:sldId id="267" r:id="rId12"/>
    <p:sldId id="268" r:id="rId13"/>
    <p:sldId id="265" r:id="rId14"/>
    <p:sldId id="269" r:id="rId15"/>
    <p:sldId id="266" r:id="rId16"/>
    <p:sldId id="261" r:id="rId17"/>
    <p:sldId id="262" r:id="rId18"/>
    <p:sldId id="263" r:id="rId19"/>
    <p:sldId id="270" r:id="rId20"/>
    <p:sldId id="3686" r:id="rId21"/>
    <p:sldId id="3687" r:id="rId22"/>
    <p:sldId id="3689" r:id="rId23"/>
    <p:sldId id="3690"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osterhoff W.J. (Wiebe)" initials="OW(" lastIdx="1" clrIdx="0">
    <p:extLst>
      <p:ext uri="{19B8F6BF-5375-455C-9EA6-DF929625EA0E}">
        <p15:presenceInfo xmlns:p15="http://schemas.microsoft.com/office/powerpoint/2012/main" userId="S::151859@rotterdam.nl::7489ab9c-e831-4eec-8820-0ff12e7f7e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76" d="100"/>
          <a:sy n="76" d="100"/>
        </p:scale>
        <p:origin x="17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Auteur en datum</a:t>
            </a:r>
          </a:p>
        </p:txBody>
      </p:sp>
      <p:sp>
        <p:nvSpPr>
          <p:cNvPr id="12" name="Naam presentati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Naam presentatie</a:t>
            </a:r>
          </a:p>
        </p:txBody>
      </p:sp>
      <p:sp>
        <p:nvSpPr>
          <p:cNvPr id="13" name="Hoofdtekst - niveau één…"/>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98" name="Hoofdtekst - niveau één…"/>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9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06" name="Feitinformatie"/>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Feitinformatie</a:t>
            </a:r>
          </a:p>
        </p:txBody>
      </p:sp>
      <p:sp>
        <p:nvSpPr>
          <p:cNvPr id="107" name="Hoofdtekst - niveau één…"/>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0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15" name="Hoofdtekst - niveau één…"/>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114300">
              <a:spcBef>
                <a:spcPts val="0"/>
              </a:spcBef>
              <a:buSzTx/>
              <a:buNone/>
              <a:defRPr sz="6000" spc="-119">
                <a:latin typeface="Helvetica Neue Medium"/>
                <a:ea typeface="Helvetica Neue Medium"/>
                <a:cs typeface="Helvetica Neue Medium"/>
                <a:sym typeface="Helvetica Neue Medium"/>
              </a:defRPr>
            </a:lvl2pPr>
            <a:lvl3pPr marL="457200" indent="571500">
              <a:spcBef>
                <a:spcPts val="0"/>
              </a:spcBef>
              <a:buSzTx/>
              <a:buNone/>
              <a:defRPr sz="6000" spc="-119">
                <a:latin typeface="Helvetica Neue Medium"/>
                <a:ea typeface="Helvetica Neue Medium"/>
                <a:cs typeface="Helvetica Neue Medium"/>
                <a:sym typeface="Helvetica Neue Medium"/>
              </a:defRPr>
            </a:lvl3pPr>
            <a:lvl4pPr marL="457200" indent="1028700">
              <a:spcBef>
                <a:spcPts val="0"/>
              </a:spcBef>
              <a:buSzTx/>
              <a:buNone/>
              <a:defRPr sz="6000" spc="-119">
                <a:latin typeface="Helvetica Neue Medium"/>
                <a:ea typeface="Helvetica Neue Medium"/>
                <a:cs typeface="Helvetica Neue Medium"/>
                <a:sym typeface="Helvetica Neue Medium"/>
              </a:defRPr>
            </a:lvl4pPr>
            <a:lvl5pPr marL="457200" indent="1485900">
              <a:spcBef>
                <a:spcPts val="0"/>
              </a:spcBef>
              <a:buSzTx/>
              <a:buNone/>
              <a:defRPr sz="6000" spc="-119">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16" name="Toekenning"/>
          <p:cNvSpPr txBox="1">
            <a:spLocks noGrp="1"/>
          </p:cNvSpPr>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Toekenning</a:t>
            </a:r>
          </a:p>
        </p:txBody>
      </p:sp>
      <p:sp>
        <p:nvSpPr>
          <p:cNvPr id="1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24" name="Afbeelding"/>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Afbeelding"/>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Afbeelding"/>
          <p:cNvSpPr>
            <a:spLocks noGrp="1"/>
          </p:cNvSpPr>
          <p:nvPr>
            <p:ph type="pic" idx="23"/>
          </p:nvPr>
        </p:nvSpPr>
        <p:spPr>
          <a:xfrm>
            <a:off x="4984750" y="2749550"/>
            <a:ext cx="7937500" cy="9238276"/>
          </a:xfrm>
          <a:prstGeom prst="rect">
            <a:avLst/>
          </a:prstGeom>
        </p:spPr>
        <p:txBody>
          <a:bodyPr lIns="91439" tIns="45719" rIns="91439" bIns="45719">
            <a:noAutofit/>
          </a:bodyPr>
          <a:lstStyle/>
          <a:p>
            <a:endParaRPr/>
          </a:p>
        </p:txBody>
      </p:sp>
      <p:sp>
        <p:nvSpPr>
          <p:cNvPr id="12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Dianummer"/>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ityDeal">
    <p:spTree>
      <p:nvGrpSpPr>
        <p:cNvPr id="1" name=""/>
        <p:cNvGrpSpPr/>
        <p:nvPr/>
      </p:nvGrpSpPr>
      <p:grpSpPr>
        <a:xfrm>
          <a:off x="0" y="0"/>
          <a:ext cx="0" cy="0"/>
          <a:chOff x="0" y="0"/>
          <a:chExt cx="0" cy="0"/>
        </a:xfrm>
      </p:grpSpPr>
      <p:pic>
        <p:nvPicPr>
          <p:cNvPr id="149" name="citydeal_logo2.png" descr="citydeal_logo2.png"/>
          <p:cNvPicPr>
            <a:picLocks noChangeAspect="1"/>
          </p:cNvPicPr>
          <p:nvPr/>
        </p:nvPicPr>
        <p:blipFill>
          <a:blip r:embed="rId2"/>
          <a:stretch>
            <a:fillRect/>
          </a:stretch>
        </p:blipFill>
        <p:spPr>
          <a:xfrm>
            <a:off x="9348455" y="183543"/>
            <a:ext cx="3399146" cy="733521"/>
          </a:xfrm>
          <a:prstGeom prst="rect">
            <a:avLst/>
          </a:prstGeom>
          <a:ln w="12700">
            <a:miter lim="400000"/>
          </a:ln>
        </p:spPr>
      </p:pic>
      <p:sp>
        <p:nvSpPr>
          <p:cNvPr id="150" name="Dianummer"/>
          <p:cNvSpPr txBox="1">
            <a:spLocks noGrp="1"/>
          </p:cNvSpPr>
          <p:nvPr>
            <p:ph type="sldNum" sz="quarter" idx="2"/>
          </p:nvPr>
        </p:nvSpPr>
        <p:spPr>
          <a:xfrm>
            <a:off x="12573067" y="9347199"/>
            <a:ext cx="297892" cy="287479"/>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2" name="Afbeelding 1" descr="GemRdam_basislogo_rgb_30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36268" y="0"/>
            <a:ext cx="5825067" cy="1433472"/>
          </a:xfrm>
          <a:prstGeom prst="rect">
            <a:avLst/>
          </a:prstGeom>
        </p:spPr>
      </p:pic>
      <p:sp>
        <p:nvSpPr>
          <p:cNvPr id="3" name="Rechthoek 2"/>
          <p:cNvSpPr/>
          <p:nvPr userDrawn="1"/>
        </p:nvSpPr>
        <p:spPr>
          <a:xfrm>
            <a:off x="857958" y="0"/>
            <a:ext cx="5678310" cy="1429174"/>
          </a:xfrm>
          <a:prstGeom prst="rect">
            <a:avLst/>
          </a:prstGeom>
          <a:solidFill>
            <a:srgbClr val="18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20"/>
          </a:p>
        </p:txBody>
      </p:sp>
      <p:sp>
        <p:nvSpPr>
          <p:cNvPr id="15" name="Rectangle 27"/>
          <p:cNvSpPr>
            <a:spLocks noChangeArrowheads="1"/>
          </p:cNvSpPr>
          <p:nvPr userDrawn="1"/>
        </p:nvSpPr>
        <p:spPr bwMode="gray">
          <a:xfrm>
            <a:off x="846667" y="1654954"/>
            <a:ext cx="5689601" cy="5691857"/>
          </a:xfrm>
          <a:prstGeom prst="rect">
            <a:avLst/>
          </a:prstGeom>
          <a:solidFill>
            <a:srgbClr val="18933C"/>
          </a:solidFill>
          <a:ln>
            <a:noFill/>
          </a:ln>
          <a:effectLst/>
        </p:spPr>
        <p:txBody>
          <a:bodyPr wrap="none" anchor="ctr"/>
          <a:lstStyle/>
          <a:p>
            <a:pPr>
              <a:defRPr/>
            </a:pPr>
            <a:endParaRPr lang="nl-NL" sz="1920">
              <a:cs typeface="+mn-cs"/>
            </a:endParaRPr>
          </a:p>
        </p:txBody>
      </p:sp>
      <p:sp>
        <p:nvSpPr>
          <p:cNvPr id="17" name="Tijdelijke aanduiding voor afbeelding 9"/>
          <p:cNvSpPr>
            <a:spLocks noGrp="1"/>
          </p:cNvSpPr>
          <p:nvPr>
            <p:ph type="pic" sz="quarter" idx="11"/>
          </p:nvPr>
        </p:nvSpPr>
        <p:spPr>
          <a:xfrm>
            <a:off x="6791395" y="1654952"/>
            <a:ext cx="5700890" cy="8098648"/>
          </a:xfrm>
          <a:solidFill>
            <a:schemeClr val="bg1">
              <a:lumMod val="95000"/>
            </a:schemeClr>
          </a:solidFill>
        </p:spPr>
        <p:txBody>
          <a:bodyPr lIns="6480000"/>
          <a:lstStyle>
            <a:lvl1pPr algn="r">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908069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pic>
        <p:nvPicPr>
          <p:cNvPr id="2" name="Afbeelding 1" descr="GemRdam_basislogo_rgb_30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36268" y="0"/>
            <a:ext cx="5825067" cy="1433472"/>
          </a:xfrm>
          <a:prstGeom prst="rect">
            <a:avLst/>
          </a:prstGeom>
        </p:spPr>
      </p:pic>
      <p:sp>
        <p:nvSpPr>
          <p:cNvPr id="3" name="Rechthoek 2"/>
          <p:cNvSpPr/>
          <p:nvPr userDrawn="1"/>
        </p:nvSpPr>
        <p:spPr>
          <a:xfrm>
            <a:off x="857958" y="0"/>
            <a:ext cx="5678310" cy="1429174"/>
          </a:xfrm>
          <a:prstGeom prst="rect">
            <a:avLst/>
          </a:prstGeom>
          <a:solidFill>
            <a:srgbClr val="18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20"/>
          </a:p>
        </p:txBody>
      </p:sp>
      <p:sp>
        <p:nvSpPr>
          <p:cNvPr id="10" name="Tijdelijke aanduiding voor afbeelding 9"/>
          <p:cNvSpPr>
            <a:spLocks noGrp="1"/>
          </p:cNvSpPr>
          <p:nvPr>
            <p:ph type="pic" sz="quarter" idx="11"/>
          </p:nvPr>
        </p:nvSpPr>
        <p:spPr>
          <a:xfrm>
            <a:off x="0" y="1654952"/>
            <a:ext cx="12492285" cy="8098648"/>
          </a:xfrm>
          <a:solidFill>
            <a:schemeClr val="bg1">
              <a:lumMod val="95000"/>
            </a:schemeClr>
          </a:solidFill>
        </p:spPr>
        <p:txBody>
          <a:bodyPr lIns="6480000"/>
          <a:lstStyle>
            <a:lvl1pPr algn="r">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730951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en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a:xfrm>
            <a:off x="866987" y="1487878"/>
            <a:ext cx="11625298" cy="7398736"/>
          </a:xfrm>
        </p:spPr>
        <p:txBody>
          <a:bodyPr/>
          <a:lstStyle>
            <a:lvl2pPr marL="0" indent="-268808">
              <a:buFont typeface="Arial"/>
              <a:buChar char="•"/>
              <a:defRPr/>
            </a:lvl2pPr>
            <a:lvl3pPr marL="0" indent="-268808">
              <a:buFont typeface="Arial"/>
              <a:buChar char="•"/>
              <a:defRPr/>
            </a:lvl3pPr>
            <a:lvl4pPr marL="0" indent="-268808">
              <a:buFont typeface="Arial"/>
              <a:buChar char="•"/>
              <a:defRPr/>
            </a:lvl4pPr>
            <a:lvl5pPr marL="0" indent="-268808">
              <a:buFont typeface="Arial"/>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857957" y="9374293"/>
            <a:ext cx="1599259" cy="255130"/>
          </a:xfrm>
        </p:spPr>
        <p:txBody>
          <a:bodyPr/>
          <a:lstStyle>
            <a:lvl1pPr>
              <a:defRPr/>
            </a:lvl1pPr>
          </a:lstStyle>
          <a:p>
            <a:pPr>
              <a:defRPr/>
            </a:pPr>
            <a:fld id="{1CB079F4-6F93-4C10-BBAC-C0F5085CBB64}" type="datetime1">
              <a:rPr lang="nl-NL" smtClean="0"/>
              <a:t>27-5-2021</a:t>
            </a:fld>
            <a:endParaRPr lang="en-US"/>
          </a:p>
        </p:txBody>
      </p:sp>
      <p:sp>
        <p:nvSpPr>
          <p:cNvPr id="5" name="Tijdelijke aanduiding voor voettekst 4"/>
          <p:cNvSpPr>
            <a:spLocks noGrp="1"/>
          </p:cNvSpPr>
          <p:nvPr>
            <p:ph type="ftr" sz="quarter" idx="11"/>
          </p:nvPr>
        </p:nvSpPr>
        <p:spPr>
          <a:xfrm>
            <a:off x="2847060" y="9376554"/>
            <a:ext cx="7658384" cy="255128"/>
          </a:xfrm>
        </p:spPr>
        <p:txBody>
          <a:bodyPr/>
          <a:lstStyle>
            <a:lvl1pPr>
              <a:defRPr/>
            </a:lvl1pPr>
          </a:lstStyle>
          <a:p>
            <a:pPr>
              <a:defRPr/>
            </a:pPr>
            <a:r>
              <a:rPr lang="en-US"/>
              <a:t>City Deal OR - Ontwikkelteam 4 - Investeren</a:t>
            </a:r>
          </a:p>
        </p:txBody>
      </p:sp>
      <p:sp>
        <p:nvSpPr>
          <p:cNvPr id="6" name="Tijdelijke aanduiding voor dianummer 5"/>
          <p:cNvSpPr>
            <a:spLocks noGrp="1"/>
          </p:cNvSpPr>
          <p:nvPr>
            <p:ph type="sldNum" sz="quarter" idx="12"/>
          </p:nvPr>
        </p:nvSpPr>
        <p:spPr/>
        <p:txBody>
          <a:bodyPr/>
          <a:lstStyle>
            <a:lvl1pPr>
              <a:defRPr/>
            </a:lvl1pPr>
          </a:lstStyle>
          <a:p>
            <a:pPr>
              <a:defRPr/>
            </a:pPr>
            <a:fld id="{A5F1A956-5177-F34D-8217-95F669959E07}" type="slidenum">
              <a:rPr lang="en-US"/>
              <a:pPr>
                <a:defRPr/>
              </a:pPr>
              <a:t>‹nr.›</a:t>
            </a:fld>
            <a:endParaRPr lang="en-US"/>
          </a:p>
        </p:txBody>
      </p:sp>
    </p:spTree>
    <p:extLst>
      <p:ext uri="{BB962C8B-B14F-4D97-AF65-F5344CB8AC3E}">
        <p14:creationId xmlns:p14="http://schemas.microsoft.com/office/powerpoint/2010/main" val="270124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fbeelding"/>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Naam presentatie</a:t>
            </a:r>
          </a:p>
        </p:txBody>
      </p:sp>
      <p:sp>
        <p:nvSpPr>
          <p:cNvPr id="23" name="Hoofdtekst - niveau één…"/>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Ondertitel presentatie</a:t>
            </a:r>
          </a:p>
          <a:p>
            <a:pPr lvl="1"/>
            <a:endParaRPr/>
          </a:p>
          <a:p>
            <a:pPr lvl="2"/>
            <a:endParaRPr/>
          </a:p>
          <a:p>
            <a:pPr lvl="3"/>
            <a:endParaRPr/>
          </a:p>
          <a:p>
            <a:pPr lvl="4"/>
            <a:endParaRPr/>
          </a:p>
        </p:txBody>
      </p:sp>
      <p:sp>
        <p:nvSpPr>
          <p:cNvPr id="24" name="Auteur en datum"/>
          <p:cNvSpPr txBox="1">
            <a:spLocks noGrp="1"/>
          </p:cNvSpPr>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sz="2304" b="1"/>
            </a:lvl1pPr>
          </a:lstStyle>
          <a:p>
            <a:r>
              <a:t>Auteur en datum</a:t>
            </a:r>
          </a:p>
        </p:txBody>
      </p:sp>
      <p:sp>
        <p:nvSpPr>
          <p:cNvPr id="25" name="Dianumm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857956" y="1487879"/>
            <a:ext cx="5678311" cy="7181990"/>
          </a:xfrm>
        </p:spPr>
        <p:txBody>
          <a:bodyPr/>
          <a:lstStyle>
            <a:lvl1pPr>
              <a:defRPr sz="2560"/>
            </a:lvl1pPr>
            <a:lvl2pPr marL="0" indent="-268808">
              <a:buFont typeface="Arial"/>
              <a:buChar char="•"/>
              <a:defRPr sz="2560"/>
            </a:lvl2pPr>
            <a:lvl3pPr marL="0" indent="-268808">
              <a:buFont typeface="Arial"/>
              <a:buChar char="•"/>
              <a:defRPr sz="2560"/>
            </a:lvl3pPr>
            <a:lvl4pPr marL="0" indent="-268808">
              <a:buFont typeface="Arial"/>
              <a:buChar char="•"/>
              <a:defRPr sz="2560"/>
            </a:lvl4pPr>
            <a:lvl5pPr marL="0" indent="-268808">
              <a:buFont typeface="Arial"/>
              <a:buChar char="•"/>
              <a:defRPr sz="2560"/>
            </a:lvl5pPr>
            <a:lvl6pPr>
              <a:defRPr sz="1920"/>
            </a:lvl6pPr>
            <a:lvl7pPr>
              <a:defRPr sz="1920"/>
            </a:lvl7pPr>
            <a:lvl8pPr>
              <a:defRPr sz="1920"/>
            </a:lvl8pPr>
            <a:lvl9pPr>
              <a:defRPr sz="192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vl1pPr>
          </a:lstStyle>
          <a:p>
            <a:pPr>
              <a:defRPr/>
            </a:pPr>
            <a:fld id="{3C0640BB-E769-4B70-94A4-15478846F1B8}" type="datetime1">
              <a:rPr lang="nl-NL" smtClean="0"/>
              <a:t>27-5-2021</a:t>
            </a:fld>
            <a:endParaRPr lang="en-US"/>
          </a:p>
        </p:txBody>
      </p:sp>
      <p:sp>
        <p:nvSpPr>
          <p:cNvPr id="6" name="Tijdelijke aanduiding voor voettekst 5"/>
          <p:cNvSpPr>
            <a:spLocks noGrp="1"/>
          </p:cNvSpPr>
          <p:nvPr>
            <p:ph type="ftr" sz="quarter" idx="11"/>
          </p:nvPr>
        </p:nvSpPr>
        <p:spPr/>
        <p:txBody>
          <a:bodyPr/>
          <a:lstStyle>
            <a:lvl1pPr>
              <a:defRPr/>
            </a:lvl1pPr>
          </a:lstStyle>
          <a:p>
            <a:pPr>
              <a:defRPr/>
            </a:pPr>
            <a:r>
              <a:rPr lang="en-US"/>
              <a:t>City Deal OR - Ontwikkelteam 4 - Investeren</a:t>
            </a:r>
          </a:p>
        </p:txBody>
      </p:sp>
      <p:sp>
        <p:nvSpPr>
          <p:cNvPr id="7" name="Tijdelijke aanduiding voor dianummer 6"/>
          <p:cNvSpPr>
            <a:spLocks noGrp="1"/>
          </p:cNvSpPr>
          <p:nvPr>
            <p:ph type="sldNum" sz="quarter" idx="12"/>
          </p:nvPr>
        </p:nvSpPr>
        <p:spPr/>
        <p:txBody>
          <a:bodyPr/>
          <a:lstStyle>
            <a:lvl1pPr>
              <a:defRPr/>
            </a:lvl1pPr>
          </a:lstStyle>
          <a:p>
            <a:pPr>
              <a:defRPr/>
            </a:pPr>
            <a:fld id="{10619E35-E05B-DC4F-9511-28DBEF1CDC9D}" type="slidenum">
              <a:rPr lang="en-US"/>
              <a:pPr>
                <a:defRPr/>
              </a:pPr>
              <a:t>‹nr.›</a:t>
            </a:fld>
            <a:endParaRPr lang="en-US"/>
          </a:p>
        </p:txBody>
      </p:sp>
      <p:sp>
        <p:nvSpPr>
          <p:cNvPr id="8" name="Tijdelijke aanduiding voor inhoud 2"/>
          <p:cNvSpPr>
            <a:spLocks noGrp="1"/>
          </p:cNvSpPr>
          <p:nvPr>
            <p:ph sz="half" idx="13"/>
          </p:nvPr>
        </p:nvSpPr>
        <p:spPr>
          <a:xfrm>
            <a:off x="6813975" y="1487879"/>
            <a:ext cx="5678311" cy="7181990"/>
          </a:xfrm>
        </p:spPr>
        <p:txBody>
          <a:bodyPr/>
          <a:lstStyle>
            <a:lvl1pPr>
              <a:defRPr sz="2560"/>
            </a:lvl1pPr>
            <a:lvl2pPr marL="0" indent="-268808">
              <a:buFont typeface="Arial"/>
              <a:buChar char="•"/>
              <a:defRPr sz="2560"/>
            </a:lvl2pPr>
            <a:lvl3pPr marL="0" indent="-268808">
              <a:buFont typeface="Arial"/>
              <a:buChar char="•"/>
              <a:defRPr sz="2560"/>
            </a:lvl3pPr>
            <a:lvl4pPr marL="0" indent="-268808">
              <a:buFont typeface="Arial"/>
              <a:buChar char="•"/>
              <a:defRPr sz="2560"/>
            </a:lvl4pPr>
            <a:lvl5pPr marL="0" indent="-268808">
              <a:buFont typeface="Arial"/>
              <a:buChar char="•"/>
              <a:defRPr sz="2560"/>
            </a:lvl5pPr>
            <a:lvl6pPr>
              <a:defRPr sz="1920"/>
            </a:lvl6pPr>
            <a:lvl7pPr>
              <a:defRPr sz="1920"/>
            </a:lvl7pPr>
            <a:lvl8pPr>
              <a:defRPr sz="1920"/>
            </a:lvl8pPr>
            <a:lvl9pPr>
              <a:defRPr sz="192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108893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lvl1pPr>
              <a:defRPr/>
            </a:lvl1pPr>
          </a:lstStyle>
          <a:p>
            <a:pPr>
              <a:defRPr/>
            </a:pPr>
            <a:fld id="{CF31F139-F8AE-42BC-9530-AD210F77BA15}" type="datetime1">
              <a:rPr lang="nl-NL" smtClean="0"/>
              <a:t>27-5-2021</a:t>
            </a:fld>
            <a:endParaRPr lang="en-US"/>
          </a:p>
        </p:txBody>
      </p:sp>
      <p:sp>
        <p:nvSpPr>
          <p:cNvPr id="4" name="Tijdelijke aanduiding voor voettekst 3"/>
          <p:cNvSpPr>
            <a:spLocks noGrp="1"/>
          </p:cNvSpPr>
          <p:nvPr>
            <p:ph type="ftr" sz="quarter" idx="11"/>
          </p:nvPr>
        </p:nvSpPr>
        <p:spPr/>
        <p:txBody>
          <a:bodyPr/>
          <a:lstStyle>
            <a:lvl1pPr>
              <a:defRPr/>
            </a:lvl1pPr>
          </a:lstStyle>
          <a:p>
            <a:pPr>
              <a:defRPr/>
            </a:pPr>
            <a:r>
              <a:rPr lang="en-US"/>
              <a:t>City Deal OR - Ontwikkelteam 4 - Investeren</a:t>
            </a:r>
          </a:p>
        </p:txBody>
      </p:sp>
      <p:sp>
        <p:nvSpPr>
          <p:cNvPr id="5" name="Tijdelijke aanduiding voor dianummer 4"/>
          <p:cNvSpPr>
            <a:spLocks noGrp="1"/>
          </p:cNvSpPr>
          <p:nvPr>
            <p:ph type="sldNum" sz="quarter" idx="12"/>
          </p:nvPr>
        </p:nvSpPr>
        <p:spPr/>
        <p:txBody>
          <a:bodyPr/>
          <a:lstStyle>
            <a:lvl1pPr>
              <a:defRPr/>
            </a:lvl1pPr>
          </a:lstStyle>
          <a:p>
            <a:pPr>
              <a:defRPr/>
            </a:pPr>
            <a:fld id="{87FDDB8A-3FA1-6443-A630-41ABCC904D00}" type="slidenum">
              <a:rPr lang="en-US"/>
              <a:pPr>
                <a:defRPr/>
              </a:pPr>
              <a:t>‹nr.›</a:t>
            </a:fld>
            <a:endParaRPr lang="en-US"/>
          </a:p>
        </p:txBody>
      </p:sp>
    </p:spTree>
    <p:extLst>
      <p:ext uri="{BB962C8B-B14F-4D97-AF65-F5344CB8AC3E}">
        <p14:creationId xmlns:p14="http://schemas.microsoft.com/office/powerpoint/2010/main" val="3907593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foto">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fld id="{7E86380D-D3F3-4E15-B63C-819D28790FF3}" type="datetime1">
              <a:rPr lang="nl-NL" smtClean="0"/>
              <a:t>27-5-2021</a:t>
            </a:fld>
            <a:endParaRPr lang="en-US"/>
          </a:p>
        </p:txBody>
      </p:sp>
      <p:sp>
        <p:nvSpPr>
          <p:cNvPr id="3" name="Tijdelijke aanduiding voor voettekst 2"/>
          <p:cNvSpPr>
            <a:spLocks noGrp="1"/>
          </p:cNvSpPr>
          <p:nvPr>
            <p:ph type="ftr" sz="quarter" idx="11"/>
          </p:nvPr>
        </p:nvSpPr>
        <p:spPr/>
        <p:txBody>
          <a:bodyPr/>
          <a:lstStyle>
            <a:lvl1pPr>
              <a:defRPr/>
            </a:lvl1pPr>
          </a:lstStyle>
          <a:p>
            <a:pPr>
              <a:defRPr/>
            </a:pPr>
            <a:r>
              <a:rPr lang="en-US"/>
              <a:t>City Deal OR - Ontwikkelteam 4 - Investeren</a:t>
            </a:r>
          </a:p>
        </p:txBody>
      </p:sp>
      <p:sp>
        <p:nvSpPr>
          <p:cNvPr id="4" name="Tijdelijke aanduiding voor dianummer 3"/>
          <p:cNvSpPr>
            <a:spLocks noGrp="1"/>
          </p:cNvSpPr>
          <p:nvPr>
            <p:ph type="sldNum" sz="quarter" idx="12"/>
          </p:nvPr>
        </p:nvSpPr>
        <p:spPr/>
        <p:txBody>
          <a:bodyPr/>
          <a:lstStyle>
            <a:lvl1pPr>
              <a:defRPr/>
            </a:lvl1pPr>
          </a:lstStyle>
          <a:p>
            <a:pPr>
              <a:defRPr/>
            </a:pPr>
            <a:fld id="{88913F33-8FB7-B840-9F8B-200BA2B00E30}" type="slidenum">
              <a:rPr lang="en-US"/>
              <a:pPr>
                <a:defRPr/>
              </a:pPr>
              <a:t>‹nr.›</a:t>
            </a:fld>
            <a:endParaRPr lang="en-US"/>
          </a:p>
        </p:txBody>
      </p:sp>
      <p:sp>
        <p:nvSpPr>
          <p:cNvPr id="8" name="Tijdelijke aanduiding voor afbeelding 9"/>
          <p:cNvSpPr>
            <a:spLocks noGrp="1"/>
          </p:cNvSpPr>
          <p:nvPr>
            <p:ph type="pic" sz="quarter" idx="15"/>
          </p:nvPr>
        </p:nvSpPr>
        <p:spPr>
          <a:xfrm>
            <a:off x="2" y="0"/>
            <a:ext cx="12492284" cy="8886613"/>
          </a:xfrm>
          <a:solidFill>
            <a:schemeClr val="bg1">
              <a:lumMod val="95000"/>
            </a:schemeClr>
          </a:solidFill>
        </p:spPr>
        <p:txBody>
          <a:bodyPr lIns="6480000"/>
          <a:lstStyle>
            <a:lvl1pPr algn="r">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69978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foto's B">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lvl1pPr>
          </a:lstStyle>
          <a:p>
            <a:pPr>
              <a:defRPr/>
            </a:pPr>
            <a:fld id="{A56A7125-FA20-4C2E-9FDC-310512A82F30}" type="datetime1">
              <a:rPr lang="nl-NL" smtClean="0"/>
              <a:t>27-5-2021</a:t>
            </a:fld>
            <a:endParaRPr lang="en-US"/>
          </a:p>
        </p:txBody>
      </p:sp>
      <p:sp>
        <p:nvSpPr>
          <p:cNvPr id="6" name="Tijdelijke aanduiding voor voettekst 5"/>
          <p:cNvSpPr>
            <a:spLocks noGrp="1"/>
          </p:cNvSpPr>
          <p:nvPr>
            <p:ph type="ftr" sz="quarter" idx="11"/>
          </p:nvPr>
        </p:nvSpPr>
        <p:spPr/>
        <p:txBody>
          <a:bodyPr/>
          <a:lstStyle>
            <a:lvl1pPr>
              <a:defRPr/>
            </a:lvl1pPr>
          </a:lstStyle>
          <a:p>
            <a:pPr>
              <a:defRPr/>
            </a:pPr>
            <a:r>
              <a:rPr lang="en-US"/>
              <a:t>City Deal OR - Ontwikkelteam 4 - Investeren</a:t>
            </a:r>
          </a:p>
        </p:txBody>
      </p:sp>
      <p:sp>
        <p:nvSpPr>
          <p:cNvPr id="7" name="Tijdelijke aanduiding voor dianummer 6"/>
          <p:cNvSpPr>
            <a:spLocks noGrp="1"/>
          </p:cNvSpPr>
          <p:nvPr>
            <p:ph type="sldNum" sz="quarter" idx="12"/>
          </p:nvPr>
        </p:nvSpPr>
        <p:spPr/>
        <p:txBody>
          <a:bodyPr/>
          <a:lstStyle>
            <a:lvl1pPr>
              <a:defRPr/>
            </a:lvl1pPr>
          </a:lstStyle>
          <a:p>
            <a:pPr>
              <a:defRPr/>
            </a:pPr>
            <a:fld id="{E905AD9E-5EE3-184D-B808-0DFA85282201}" type="slidenum">
              <a:rPr lang="en-US"/>
              <a:pPr>
                <a:defRPr/>
              </a:pPr>
              <a:t>‹nr.›</a:t>
            </a:fld>
            <a:endParaRPr lang="en-US"/>
          </a:p>
        </p:txBody>
      </p:sp>
      <p:sp>
        <p:nvSpPr>
          <p:cNvPr id="8" name="Tijdelijke aanduiding voor afbeelding 9"/>
          <p:cNvSpPr>
            <a:spLocks noGrp="1"/>
          </p:cNvSpPr>
          <p:nvPr>
            <p:ph type="pic" sz="quarter" idx="13"/>
          </p:nvPr>
        </p:nvSpPr>
        <p:spPr>
          <a:xfrm>
            <a:off x="857957" y="1654952"/>
            <a:ext cx="5678311" cy="7231662"/>
          </a:xfrm>
          <a:solidFill>
            <a:schemeClr val="bg1">
              <a:lumMod val="95000"/>
            </a:schemeClr>
          </a:solidFill>
        </p:spPr>
        <p:txBody>
          <a:bodyPr lIns="6480000"/>
          <a:lstStyle>
            <a:lvl1pPr algn="r">
              <a:defRPr/>
            </a:lvl1pPr>
          </a:lstStyle>
          <a:p>
            <a:r>
              <a:rPr lang="nl-NL"/>
              <a:t>Klik op het pictogram als u een afbeelding wilt toevoegen</a:t>
            </a:r>
            <a:endParaRPr lang="nl-NL" dirty="0"/>
          </a:p>
        </p:txBody>
      </p:sp>
      <p:sp>
        <p:nvSpPr>
          <p:cNvPr id="9" name="Tijdelijke aanduiding voor afbeelding 9"/>
          <p:cNvSpPr>
            <a:spLocks noGrp="1"/>
          </p:cNvSpPr>
          <p:nvPr>
            <p:ph type="pic" sz="quarter" idx="14"/>
          </p:nvPr>
        </p:nvSpPr>
        <p:spPr>
          <a:xfrm>
            <a:off x="6791398" y="1654952"/>
            <a:ext cx="5700889" cy="7231662"/>
          </a:xfrm>
          <a:solidFill>
            <a:schemeClr val="bg1">
              <a:lumMod val="95000"/>
            </a:schemeClr>
          </a:solidFill>
        </p:spPr>
        <p:txBody>
          <a:bodyPr lIns="6480000"/>
          <a:lstStyle>
            <a:lvl1pPr algn="r">
              <a:defRPr/>
            </a:lvl1pPr>
          </a:lstStyle>
          <a:p>
            <a:r>
              <a:rPr lang="nl-NL"/>
              <a:t>Klik op het pictogram als u een afbeelding wilt toevoegen</a:t>
            </a:r>
            <a:endParaRPr lang="nl-NL" dirty="0"/>
          </a:p>
        </p:txBody>
      </p:sp>
      <p:sp>
        <p:nvSpPr>
          <p:cNvPr id="10" name="Titel 1"/>
          <p:cNvSpPr>
            <a:spLocks noGrp="1"/>
          </p:cNvSpPr>
          <p:nvPr>
            <p:ph type="title"/>
          </p:nvPr>
        </p:nvSpPr>
        <p:spPr>
          <a:xfrm>
            <a:off x="869246" y="589285"/>
            <a:ext cx="9484925" cy="803767"/>
          </a:xfrm>
        </p:spPr>
        <p:txBody>
          <a:bodyPr/>
          <a:lstStyle/>
          <a:p>
            <a:r>
              <a:rPr lang="nl-NL"/>
              <a:t>Klik om stijl te bewerken</a:t>
            </a:r>
            <a:endParaRPr lang="nl-NL" dirty="0"/>
          </a:p>
        </p:txBody>
      </p:sp>
    </p:spTree>
    <p:extLst>
      <p:ext uri="{BB962C8B-B14F-4D97-AF65-F5344CB8AC3E}">
        <p14:creationId xmlns:p14="http://schemas.microsoft.com/office/powerpoint/2010/main" val="235233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foto's">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lvl1pPr>
          </a:lstStyle>
          <a:p>
            <a:pPr>
              <a:defRPr/>
            </a:pPr>
            <a:fld id="{A187687F-6953-4EC4-BAB5-97661705FDC2}" type="datetime1">
              <a:rPr lang="nl-NL" smtClean="0"/>
              <a:t>27-5-2021</a:t>
            </a:fld>
            <a:endParaRPr lang="en-US"/>
          </a:p>
        </p:txBody>
      </p:sp>
      <p:sp>
        <p:nvSpPr>
          <p:cNvPr id="6" name="Tijdelijke aanduiding voor voettekst 5"/>
          <p:cNvSpPr>
            <a:spLocks noGrp="1"/>
          </p:cNvSpPr>
          <p:nvPr>
            <p:ph type="ftr" sz="quarter" idx="11"/>
          </p:nvPr>
        </p:nvSpPr>
        <p:spPr/>
        <p:txBody>
          <a:bodyPr/>
          <a:lstStyle>
            <a:lvl1pPr>
              <a:defRPr/>
            </a:lvl1pPr>
          </a:lstStyle>
          <a:p>
            <a:pPr>
              <a:defRPr/>
            </a:pPr>
            <a:r>
              <a:rPr lang="en-US"/>
              <a:t>City Deal OR - Ontwikkelteam 4 - Investeren</a:t>
            </a:r>
          </a:p>
        </p:txBody>
      </p:sp>
      <p:sp>
        <p:nvSpPr>
          <p:cNvPr id="7" name="Tijdelijke aanduiding voor dianummer 6"/>
          <p:cNvSpPr>
            <a:spLocks noGrp="1"/>
          </p:cNvSpPr>
          <p:nvPr>
            <p:ph type="sldNum" sz="quarter" idx="12"/>
          </p:nvPr>
        </p:nvSpPr>
        <p:spPr/>
        <p:txBody>
          <a:bodyPr/>
          <a:lstStyle>
            <a:lvl1pPr>
              <a:defRPr/>
            </a:lvl1pPr>
          </a:lstStyle>
          <a:p>
            <a:pPr>
              <a:defRPr/>
            </a:pPr>
            <a:fld id="{E905AD9E-5EE3-184D-B808-0DFA85282201}" type="slidenum">
              <a:rPr lang="en-US"/>
              <a:pPr>
                <a:defRPr/>
              </a:pPr>
              <a:t>‹nr.›</a:t>
            </a:fld>
            <a:endParaRPr lang="en-US"/>
          </a:p>
        </p:txBody>
      </p:sp>
      <p:sp>
        <p:nvSpPr>
          <p:cNvPr id="8" name="Tijdelijke aanduiding voor afbeelding 9"/>
          <p:cNvSpPr>
            <a:spLocks noGrp="1"/>
          </p:cNvSpPr>
          <p:nvPr>
            <p:ph type="pic" sz="quarter" idx="13"/>
          </p:nvPr>
        </p:nvSpPr>
        <p:spPr>
          <a:xfrm>
            <a:off x="857957" y="1654952"/>
            <a:ext cx="5678311" cy="7231662"/>
          </a:xfrm>
          <a:solidFill>
            <a:schemeClr val="bg1">
              <a:lumMod val="95000"/>
            </a:schemeClr>
          </a:solidFill>
        </p:spPr>
        <p:txBody>
          <a:bodyPr lIns="6480000"/>
          <a:lstStyle>
            <a:lvl1pPr algn="r">
              <a:defRPr/>
            </a:lvl1pPr>
          </a:lstStyle>
          <a:p>
            <a:r>
              <a:rPr lang="nl-NL"/>
              <a:t>Klik op het pictogram als u een afbeelding wilt toevoegen</a:t>
            </a:r>
            <a:endParaRPr lang="nl-NL" dirty="0"/>
          </a:p>
        </p:txBody>
      </p:sp>
      <p:sp>
        <p:nvSpPr>
          <p:cNvPr id="9" name="Tijdelijke aanduiding voor afbeelding 9"/>
          <p:cNvSpPr>
            <a:spLocks noGrp="1"/>
          </p:cNvSpPr>
          <p:nvPr>
            <p:ph type="pic" sz="quarter" idx="14"/>
          </p:nvPr>
        </p:nvSpPr>
        <p:spPr>
          <a:xfrm>
            <a:off x="6791398" y="1654950"/>
            <a:ext cx="5700889" cy="3481600"/>
          </a:xfrm>
          <a:solidFill>
            <a:schemeClr val="bg1">
              <a:lumMod val="95000"/>
            </a:schemeClr>
          </a:solidFill>
        </p:spPr>
        <p:txBody>
          <a:bodyPr lIns="6480000"/>
          <a:lstStyle>
            <a:lvl1pPr algn="r">
              <a:defRPr/>
            </a:lvl1pPr>
          </a:lstStyle>
          <a:p>
            <a:r>
              <a:rPr lang="nl-NL"/>
              <a:t>Klik op het pictogram als u een afbeelding wilt toevoegen</a:t>
            </a:r>
            <a:endParaRPr lang="nl-NL" dirty="0"/>
          </a:p>
        </p:txBody>
      </p:sp>
      <p:sp>
        <p:nvSpPr>
          <p:cNvPr id="10" name="Tijdelijke aanduiding voor afbeelding 9"/>
          <p:cNvSpPr>
            <a:spLocks noGrp="1"/>
          </p:cNvSpPr>
          <p:nvPr>
            <p:ph type="pic" sz="quarter" idx="15"/>
          </p:nvPr>
        </p:nvSpPr>
        <p:spPr>
          <a:xfrm>
            <a:off x="6791395" y="5405013"/>
            <a:ext cx="5700890" cy="3481600"/>
          </a:xfrm>
          <a:solidFill>
            <a:schemeClr val="bg1">
              <a:lumMod val="95000"/>
            </a:schemeClr>
          </a:solidFill>
        </p:spPr>
        <p:txBody>
          <a:bodyPr lIns="6480000"/>
          <a:lstStyle>
            <a:lvl1pPr algn="r">
              <a:defRPr/>
            </a:lvl1pPr>
          </a:lstStyle>
          <a:p>
            <a:r>
              <a:rPr lang="nl-NL"/>
              <a:t>Klik op het pictogram als u een afbeelding wilt toevoegen</a:t>
            </a:r>
            <a:endParaRPr lang="nl-NL" dirty="0"/>
          </a:p>
        </p:txBody>
      </p:sp>
      <p:sp>
        <p:nvSpPr>
          <p:cNvPr id="11" name="Titel 1"/>
          <p:cNvSpPr>
            <a:spLocks noGrp="1"/>
          </p:cNvSpPr>
          <p:nvPr>
            <p:ph type="title"/>
          </p:nvPr>
        </p:nvSpPr>
        <p:spPr>
          <a:xfrm>
            <a:off x="869246" y="589285"/>
            <a:ext cx="9484925" cy="803767"/>
          </a:xfrm>
        </p:spPr>
        <p:txBody>
          <a:bodyPr/>
          <a:lstStyle/>
          <a:p>
            <a:r>
              <a:rPr lang="nl-NL"/>
              <a:t>Klik om stijl te bewerken</a:t>
            </a:r>
            <a:endParaRPr lang="nl-NL" dirty="0"/>
          </a:p>
        </p:txBody>
      </p:sp>
    </p:spTree>
    <p:extLst>
      <p:ext uri="{BB962C8B-B14F-4D97-AF65-F5344CB8AC3E}">
        <p14:creationId xmlns:p14="http://schemas.microsoft.com/office/powerpoint/2010/main" val="1799798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5236A-DA34-4D10-AF6F-5B6D52F058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4FFB2ED-4C0B-48E4-872F-EDCCE96B47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9E9473-A746-4458-B5CB-16B146C4E4D2}"/>
              </a:ext>
            </a:extLst>
          </p:cNvPr>
          <p:cNvSpPr>
            <a:spLocks noGrp="1"/>
          </p:cNvSpPr>
          <p:nvPr>
            <p:ph type="dt" sz="half" idx="10"/>
          </p:nvPr>
        </p:nvSpPr>
        <p:spPr/>
        <p:txBody>
          <a:bodyPr/>
          <a:lstStyle/>
          <a:p>
            <a:fld id="{F821D988-44C4-4092-9051-889A7ACF1E5E}" type="datetime1">
              <a:rPr lang="nl-NL" smtClean="0"/>
              <a:t>27-5-2021</a:t>
            </a:fld>
            <a:endParaRPr lang="nl-NL"/>
          </a:p>
        </p:txBody>
      </p:sp>
      <p:sp>
        <p:nvSpPr>
          <p:cNvPr id="5" name="Tijdelijke aanduiding voor voettekst 4">
            <a:extLst>
              <a:ext uri="{FF2B5EF4-FFF2-40B4-BE49-F238E27FC236}">
                <a16:creationId xmlns:a16="http://schemas.microsoft.com/office/drawing/2014/main" id="{6E19D3CC-BA56-494D-A45E-F0B284D7243D}"/>
              </a:ext>
            </a:extLst>
          </p:cNvPr>
          <p:cNvSpPr>
            <a:spLocks noGrp="1"/>
          </p:cNvSpPr>
          <p:nvPr>
            <p:ph type="ftr" sz="quarter" idx="11"/>
          </p:nvPr>
        </p:nvSpPr>
        <p:spPr/>
        <p:txBody>
          <a:bodyPr/>
          <a:lstStyle/>
          <a:p>
            <a:r>
              <a:rPr lang="en-US"/>
              <a:t>City Deal OR - Ontwikkelteam 4 - Investeren</a:t>
            </a:r>
            <a:endParaRPr lang="nl-NL"/>
          </a:p>
        </p:txBody>
      </p:sp>
      <p:sp>
        <p:nvSpPr>
          <p:cNvPr id="6" name="Tijdelijke aanduiding voor dianummer 5">
            <a:extLst>
              <a:ext uri="{FF2B5EF4-FFF2-40B4-BE49-F238E27FC236}">
                <a16:creationId xmlns:a16="http://schemas.microsoft.com/office/drawing/2014/main" id="{4021D148-064A-4F32-849A-86CF91F6F126}"/>
              </a:ext>
            </a:extLst>
          </p:cNvPr>
          <p:cNvSpPr>
            <a:spLocks noGrp="1"/>
          </p:cNvSpPr>
          <p:nvPr>
            <p:ph type="sldNum" sz="quarter" idx="12"/>
          </p:nvPr>
        </p:nvSpPr>
        <p:spPr/>
        <p:txBody>
          <a:bodyPr/>
          <a:lstStyle/>
          <a:p>
            <a:fld id="{C29F4F46-E270-4287-8465-28979C39744B}" type="slidenum">
              <a:rPr lang="nl-NL" smtClean="0"/>
              <a:t>‹nr.›</a:t>
            </a:fld>
            <a:endParaRPr lang="nl-NL"/>
          </a:p>
        </p:txBody>
      </p:sp>
    </p:spTree>
    <p:extLst>
      <p:ext uri="{BB962C8B-B14F-4D97-AF65-F5344CB8AC3E}">
        <p14:creationId xmlns:p14="http://schemas.microsoft.com/office/powerpoint/2010/main" val="2985454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7E859-2676-482E-A061-5BB598E0114C}"/>
              </a:ext>
            </a:extLst>
          </p:cNvPr>
          <p:cNvSpPr>
            <a:spLocks noGrp="1"/>
          </p:cNvSpPr>
          <p:nvPr>
            <p:ph type="title"/>
          </p:nvPr>
        </p:nvSpPr>
        <p:spPr>
          <a:xfrm>
            <a:off x="887308" y="2431631"/>
            <a:ext cx="11216640" cy="4057226"/>
          </a:xfrm>
        </p:spPr>
        <p:txBody>
          <a:bodyPr anchor="b"/>
          <a:lstStyle>
            <a:lvl1pPr>
              <a:defRPr sz="4800"/>
            </a:lvl1pPr>
          </a:lstStyle>
          <a:p>
            <a:r>
              <a:rPr lang="nl-NL"/>
              <a:t>Klik om stijl te bewerken</a:t>
            </a:r>
          </a:p>
        </p:txBody>
      </p:sp>
      <p:sp>
        <p:nvSpPr>
          <p:cNvPr id="3" name="Tijdelijke aanduiding voor tekst 2">
            <a:extLst>
              <a:ext uri="{FF2B5EF4-FFF2-40B4-BE49-F238E27FC236}">
                <a16:creationId xmlns:a16="http://schemas.microsoft.com/office/drawing/2014/main" id="{8591D16F-3803-4091-AB01-8ACEC3C10801}"/>
              </a:ext>
            </a:extLst>
          </p:cNvPr>
          <p:cNvSpPr>
            <a:spLocks noGrp="1"/>
          </p:cNvSpPr>
          <p:nvPr>
            <p:ph type="body" idx="1"/>
          </p:nvPr>
        </p:nvSpPr>
        <p:spPr>
          <a:xfrm>
            <a:off x="887308" y="6527240"/>
            <a:ext cx="11216640" cy="2133599"/>
          </a:xfrm>
        </p:spPr>
        <p:txBody>
          <a:bodyPr/>
          <a:lstStyle>
            <a:lvl1pPr marL="0" indent="0">
              <a:buNone/>
              <a:defRPr sz="1920">
                <a:solidFill>
                  <a:schemeClr val="tx1">
                    <a:tint val="75000"/>
                  </a:schemeClr>
                </a:solidFill>
              </a:defRPr>
            </a:lvl1pPr>
            <a:lvl2pPr marL="365771" indent="0">
              <a:buNone/>
              <a:defRPr sz="1600">
                <a:solidFill>
                  <a:schemeClr val="tx1">
                    <a:tint val="75000"/>
                  </a:schemeClr>
                </a:solidFill>
              </a:defRPr>
            </a:lvl2pPr>
            <a:lvl3pPr marL="731543" indent="0">
              <a:buNone/>
              <a:defRPr sz="1440">
                <a:solidFill>
                  <a:schemeClr val="tx1">
                    <a:tint val="75000"/>
                  </a:schemeClr>
                </a:solidFill>
              </a:defRPr>
            </a:lvl3pPr>
            <a:lvl4pPr marL="1097314" indent="0">
              <a:buNone/>
              <a:defRPr sz="1280">
                <a:solidFill>
                  <a:schemeClr val="tx1">
                    <a:tint val="75000"/>
                  </a:schemeClr>
                </a:solidFill>
              </a:defRPr>
            </a:lvl4pPr>
            <a:lvl5pPr marL="1463086" indent="0">
              <a:buNone/>
              <a:defRPr sz="1280">
                <a:solidFill>
                  <a:schemeClr val="tx1">
                    <a:tint val="75000"/>
                  </a:schemeClr>
                </a:solidFill>
              </a:defRPr>
            </a:lvl5pPr>
            <a:lvl6pPr marL="1828857" indent="0">
              <a:buNone/>
              <a:defRPr sz="1280">
                <a:solidFill>
                  <a:schemeClr val="tx1">
                    <a:tint val="75000"/>
                  </a:schemeClr>
                </a:solidFill>
              </a:defRPr>
            </a:lvl6pPr>
            <a:lvl7pPr marL="2194629" indent="0">
              <a:buNone/>
              <a:defRPr sz="1280">
                <a:solidFill>
                  <a:schemeClr val="tx1">
                    <a:tint val="75000"/>
                  </a:schemeClr>
                </a:solidFill>
              </a:defRPr>
            </a:lvl7pPr>
            <a:lvl8pPr marL="2560400" indent="0">
              <a:buNone/>
              <a:defRPr sz="1280">
                <a:solidFill>
                  <a:schemeClr val="tx1">
                    <a:tint val="75000"/>
                  </a:schemeClr>
                </a:solidFill>
              </a:defRPr>
            </a:lvl8pPr>
            <a:lvl9pPr marL="2926171" indent="0">
              <a:buNone/>
              <a:defRPr sz="128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C23201-8C21-4E14-94F3-73C38D356DB4}"/>
              </a:ext>
            </a:extLst>
          </p:cNvPr>
          <p:cNvSpPr>
            <a:spLocks noGrp="1"/>
          </p:cNvSpPr>
          <p:nvPr>
            <p:ph type="dt" sz="half" idx="10"/>
          </p:nvPr>
        </p:nvSpPr>
        <p:spPr/>
        <p:txBody>
          <a:bodyPr/>
          <a:lstStyle/>
          <a:p>
            <a:fld id="{851882F0-2CA2-40A7-A109-459054C79692}" type="datetime1">
              <a:rPr lang="nl-NL" smtClean="0"/>
              <a:t>27-5-2021</a:t>
            </a:fld>
            <a:endParaRPr lang="nl-NL"/>
          </a:p>
        </p:txBody>
      </p:sp>
      <p:sp>
        <p:nvSpPr>
          <p:cNvPr id="5" name="Tijdelijke aanduiding voor voettekst 4">
            <a:extLst>
              <a:ext uri="{FF2B5EF4-FFF2-40B4-BE49-F238E27FC236}">
                <a16:creationId xmlns:a16="http://schemas.microsoft.com/office/drawing/2014/main" id="{0FE6D1BC-D38E-49CE-AC03-40F98073CD37}"/>
              </a:ext>
            </a:extLst>
          </p:cNvPr>
          <p:cNvSpPr>
            <a:spLocks noGrp="1"/>
          </p:cNvSpPr>
          <p:nvPr>
            <p:ph type="ftr" sz="quarter" idx="11"/>
          </p:nvPr>
        </p:nvSpPr>
        <p:spPr/>
        <p:txBody>
          <a:bodyPr/>
          <a:lstStyle/>
          <a:p>
            <a:r>
              <a:rPr lang="en-US"/>
              <a:t>City Deal OR - Ontwikkelteam 4 - Investeren</a:t>
            </a:r>
            <a:endParaRPr lang="nl-NL"/>
          </a:p>
        </p:txBody>
      </p:sp>
      <p:sp>
        <p:nvSpPr>
          <p:cNvPr id="6" name="Tijdelijke aanduiding voor dianummer 5">
            <a:extLst>
              <a:ext uri="{FF2B5EF4-FFF2-40B4-BE49-F238E27FC236}">
                <a16:creationId xmlns:a16="http://schemas.microsoft.com/office/drawing/2014/main" id="{037A2CF1-CD54-41B1-9842-CABD4FFFF4F7}"/>
              </a:ext>
            </a:extLst>
          </p:cNvPr>
          <p:cNvSpPr>
            <a:spLocks noGrp="1"/>
          </p:cNvSpPr>
          <p:nvPr>
            <p:ph type="sldNum" sz="quarter" idx="12"/>
          </p:nvPr>
        </p:nvSpPr>
        <p:spPr/>
        <p:txBody>
          <a:bodyPr/>
          <a:lstStyle/>
          <a:p>
            <a:fld id="{C6A7729A-DF81-47F6-A9A6-864A18F9D3D4}" type="slidenum">
              <a:rPr lang="nl-NL" smtClean="0"/>
              <a:t>‹nr.›</a:t>
            </a:fld>
            <a:endParaRPr lang="nl-NL"/>
          </a:p>
        </p:txBody>
      </p:sp>
    </p:spTree>
    <p:extLst>
      <p:ext uri="{BB962C8B-B14F-4D97-AF65-F5344CB8AC3E}">
        <p14:creationId xmlns:p14="http://schemas.microsoft.com/office/powerpoint/2010/main" val="88802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2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FE369-BDB0-4E29-9B91-44BC4C44888F}"/>
              </a:ext>
            </a:extLst>
          </p:cNvPr>
          <p:cNvSpPr>
            <a:spLocks noGrp="1"/>
          </p:cNvSpPr>
          <p:nvPr>
            <p:ph type="ctrTitle"/>
          </p:nvPr>
        </p:nvSpPr>
        <p:spPr>
          <a:xfrm>
            <a:off x="1625600" y="1596249"/>
            <a:ext cx="9753600" cy="3395698"/>
          </a:xfrm>
        </p:spPr>
        <p:txBody>
          <a:bodyPr anchor="b"/>
          <a:lstStyle>
            <a:lvl1pPr algn="ctr">
              <a:defRPr sz="4800"/>
            </a:lvl1pPr>
          </a:lstStyle>
          <a:p>
            <a:r>
              <a:rPr lang="nl-NL"/>
              <a:t>Klik om stijl te bewerken</a:t>
            </a:r>
          </a:p>
        </p:txBody>
      </p:sp>
      <p:sp>
        <p:nvSpPr>
          <p:cNvPr id="3" name="Ondertitel 2">
            <a:extLst>
              <a:ext uri="{FF2B5EF4-FFF2-40B4-BE49-F238E27FC236}">
                <a16:creationId xmlns:a16="http://schemas.microsoft.com/office/drawing/2014/main" id="{E111071E-C2DF-48A0-8043-FC5B7BB18144}"/>
              </a:ext>
            </a:extLst>
          </p:cNvPr>
          <p:cNvSpPr>
            <a:spLocks noGrp="1"/>
          </p:cNvSpPr>
          <p:nvPr>
            <p:ph type="subTitle" idx="1"/>
          </p:nvPr>
        </p:nvSpPr>
        <p:spPr>
          <a:xfrm>
            <a:off x="1625600" y="5122898"/>
            <a:ext cx="9753600" cy="2354862"/>
          </a:xfrm>
        </p:spPr>
        <p:txBody>
          <a:bodyPr/>
          <a:lstStyle>
            <a:lvl1pPr marL="0" indent="0" algn="ctr">
              <a:buNone/>
              <a:defRPr sz="1920"/>
            </a:lvl1pPr>
            <a:lvl2pPr marL="365771" indent="0" algn="ctr">
              <a:buNone/>
              <a:defRPr sz="1600"/>
            </a:lvl2pPr>
            <a:lvl3pPr marL="731543" indent="0" algn="ctr">
              <a:buNone/>
              <a:defRPr sz="1440"/>
            </a:lvl3pPr>
            <a:lvl4pPr marL="1097314" indent="0" algn="ctr">
              <a:buNone/>
              <a:defRPr sz="1280"/>
            </a:lvl4pPr>
            <a:lvl5pPr marL="1463086" indent="0" algn="ctr">
              <a:buNone/>
              <a:defRPr sz="1280"/>
            </a:lvl5pPr>
            <a:lvl6pPr marL="1828857" indent="0" algn="ctr">
              <a:buNone/>
              <a:defRPr sz="1280"/>
            </a:lvl6pPr>
            <a:lvl7pPr marL="2194629" indent="0" algn="ctr">
              <a:buNone/>
              <a:defRPr sz="1280"/>
            </a:lvl7pPr>
            <a:lvl8pPr marL="2560400" indent="0" algn="ctr">
              <a:buNone/>
              <a:defRPr sz="1280"/>
            </a:lvl8pPr>
            <a:lvl9pPr marL="2926171" indent="0" algn="ctr">
              <a:buNone/>
              <a:defRPr sz="128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A4014BD-A3CC-45B8-9572-C31059329E07}"/>
              </a:ext>
            </a:extLst>
          </p:cNvPr>
          <p:cNvSpPr>
            <a:spLocks noGrp="1"/>
          </p:cNvSpPr>
          <p:nvPr>
            <p:ph type="dt" sz="half" idx="10"/>
          </p:nvPr>
        </p:nvSpPr>
        <p:spPr/>
        <p:txBody>
          <a:bodyPr/>
          <a:lstStyle/>
          <a:p>
            <a:fld id="{15235C1E-8C33-40FA-93B4-986C92D9C1D1}" type="datetime1">
              <a:rPr lang="nl-NL" smtClean="0"/>
              <a:t>27-5-2021</a:t>
            </a:fld>
            <a:endParaRPr lang="nl-NL"/>
          </a:p>
        </p:txBody>
      </p:sp>
      <p:sp>
        <p:nvSpPr>
          <p:cNvPr id="5" name="Tijdelijke aanduiding voor voettekst 4">
            <a:extLst>
              <a:ext uri="{FF2B5EF4-FFF2-40B4-BE49-F238E27FC236}">
                <a16:creationId xmlns:a16="http://schemas.microsoft.com/office/drawing/2014/main" id="{8858AF88-11B3-4913-A2C9-F127AED1EE7A}"/>
              </a:ext>
            </a:extLst>
          </p:cNvPr>
          <p:cNvSpPr>
            <a:spLocks noGrp="1"/>
          </p:cNvSpPr>
          <p:nvPr>
            <p:ph type="ftr" sz="quarter" idx="11"/>
          </p:nvPr>
        </p:nvSpPr>
        <p:spPr/>
        <p:txBody>
          <a:bodyPr/>
          <a:lstStyle/>
          <a:p>
            <a:r>
              <a:rPr lang="en-US"/>
              <a:t>City Deal OR - Ontwikkelteam 4 - Investeren</a:t>
            </a:r>
            <a:endParaRPr lang="nl-NL"/>
          </a:p>
        </p:txBody>
      </p:sp>
      <p:sp>
        <p:nvSpPr>
          <p:cNvPr id="6" name="Tijdelijke aanduiding voor dianummer 5">
            <a:extLst>
              <a:ext uri="{FF2B5EF4-FFF2-40B4-BE49-F238E27FC236}">
                <a16:creationId xmlns:a16="http://schemas.microsoft.com/office/drawing/2014/main" id="{FC397E70-8193-4362-B157-84516822BE0B}"/>
              </a:ext>
            </a:extLst>
          </p:cNvPr>
          <p:cNvSpPr>
            <a:spLocks noGrp="1"/>
          </p:cNvSpPr>
          <p:nvPr>
            <p:ph type="sldNum" sz="quarter" idx="12"/>
          </p:nvPr>
        </p:nvSpPr>
        <p:spPr/>
        <p:txBody>
          <a:bodyPr/>
          <a:lstStyle/>
          <a:p>
            <a:fld id="{C6A7729A-DF81-47F6-A9A6-864A18F9D3D4}" type="slidenum">
              <a:rPr lang="nl-NL" smtClean="0"/>
              <a:t>‹nr.›</a:t>
            </a:fld>
            <a:endParaRPr lang="nl-NL"/>
          </a:p>
        </p:txBody>
      </p:sp>
    </p:spTree>
    <p:extLst>
      <p:ext uri="{BB962C8B-B14F-4D97-AF65-F5344CB8AC3E}">
        <p14:creationId xmlns:p14="http://schemas.microsoft.com/office/powerpoint/2010/main" val="2513037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ityDeal">
    <p:spTree>
      <p:nvGrpSpPr>
        <p:cNvPr id="1" name=""/>
        <p:cNvGrpSpPr/>
        <p:nvPr/>
      </p:nvGrpSpPr>
      <p:grpSpPr>
        <a:xfrm>
          <a:off x="0" y="0"/>
          <a:ext cx="0" cy="0"/>
          <a:chOff x="0" y="0"/>
          <a:chExt cx="0" cy="0"/>
        </a:xfrm>
      </p:grpSpPr>
      <p:pic>
        <p:nvPicPr>
          <p:cNvPr id="149" name="citydeal_logo2.png" descr="citydeal_logo2.png"/>
          <p:cNvPicPr>
            <a:picLocks noChangeAspect="1"/>
          </p:cNvPicPr>
          <p:nvPr/>
        </p:nvPicPr>
        <p:blipFill>
          <a:blip r:embed="rId2"/>
          <a:stretch>
            <a:fillRect/>
          </a:stretch>
        </p:blipFill>
        <p:spPr>
          <a:xfrm>
            <a:off x="9348455" y="183543"/>
            <a:ext cx="3399146" cy="733521"/>
          </a:xfrm>
          <a:prstGeom prst="rect">
            <a:avLst/>
          </a:prstGeom>
          <a:ln w="12700">
            <a:miter lim="400000"/>
          </a:ln>
        </p:spPr>
      </p:pic>
      <p:sp>
        <p:nvSpPr>
          <p:cNvPr id="150" name="Dianummer"/>
          <p:cNvSpPr txBox="1">
            <a:spLocks noGrp="1"/>
          </p:cNvSpPr>
          <p:nvPr>
            <p:ph type="sldNum" sz="quarter" idx="2"/>
          </p:nvPr>
        </p:nvSpPr>
        <p:spPr>
          <a:xfrm>
            <a:off x="12573067" y="9347199"/>
            <a:ext cx="297892" cy="287479"/>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505790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Hoofdtekst - niveau één…"/>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Ondertitel dia</a:t>
            </a:r>
          </a:p>
          <a:p>
            <a:pPr lvl="1"/>
            <a:endParaRPr/>
          </a:p>
          <a:p>
            <a:pPr lvl="2"/>
            <a:endParaRPr/>
          </a:p>
          <a:p>
            <a:pPr lvl="3"/>
            <a:endParaRPr/>
          </a:p>
          <a:p>
            <a:pPr lvl="4"/>
            <a:endParaRPr/>
          </a:p>
        </p:txBody>
      </p:sp>
      <p:sp>
        <p:nvSpPr>
          <p:cNvPr id="34" name="Naam dia"/>
          <p:cNvSpPr txBox="1">
            <a:spLocks noGrp="1"/>
          </p:cNvSpPr>
          <p:nvPr>
            <p:ph type="title" hasCustomPrompt="1"/>
          </p:nvPr>
        </p:nvSpPr>
        <p:spPr>
          <a:xfrm>
            <a:off x="698500" y="692534"/>
            <a:ext cx="5105400" cy="4387466"/>
          </a:xfrm>
          <a:prstGeom prst="rect">
            <a:avLst/>
          </a:prstGeom>
        </p:spPr>
        <p:txBody>
          <a:bodyPr anchor="b"/>
          <a:lstStyle/>
          <a:p>
            <a:r>
              <a:t>Naam dia</a:t>
            </a:r>
          </a:p>
        </p:txBody>
      </p:sp>
      <p:sp>
        <p:nvSpPr>
          <p:cNvPr id="3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3" name="Ondertitel dia"/>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Ondertitel dia</a:t>
            </a:r>
          </a:p>
        </p:txBody>
      </p:sp>
      <p:sp>
        <p:nvSpPr>
          <p:cNvPr id="44" name="Naam dia"/>
          <p:cNvSpPr txBox="1">
            <a:spLocks noGrp="1"/>
          </p:cNvSpPr>
          <p:nvPr>
            <p:ph type="title" hasCustomPrompt="1"/>
          </p:nvPr>
        </p:nvSpPr>
        <p:spPr>
          <a:prstGeom prst="rect">
            <a:avLst/>
          </a:prstGeom>
        </p:spPr>
        <p:txBody>
          <a:bodyPr/>
          <a:lstStyle/>
          <a:p>
            <a:r>
              <a:t>Naam dia</a:t>
            </a: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589358"/>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660384004_1290x1720.jpeg"/>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Naam dia"/>
          <p:cNvSpPr txBox="1">
            <a:spLocks noGrp="1"/>
          </p:cNvSpPr>
          <p:nvPr>
            <p:ph type="title" hasCustomPrompt="1"/>
          </p:nvPr>
        </p:nvSpPr>
        <p:spPr>
          <a:xfrm>
            <a:off x="698500" y="444500"/>
            <a:ext cx="5105400" cy="1016000"/>
          </a:xfrm>
          <a:prstGeom prst="rect">
            <a:avLst/>
          </a:prstGeom>
        </p:spPr>
        <p:txBody>
          <a:bodyPr/>
          <a:lstStyle/>
          <a:p>
            <a:r>
              <a:t>Naam dia</a:t>
            </a:r>
          </a:p>
        </p:txBody>
      </p:sp>
      <p:sp>
        <p:nvSpPr>
          <p:cNvPr id="62" name="Ondertitel dia"/>
          <p:cNvSpPr txBox="1">
            <a:spLocks noGrp="1"/>
          </p:cNvSpPr>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Ondertitel dia</a:t>
            </a:r>
          </a:p>
        </p:txBody>
      </p:sp>
      <p:sp>
        <p:nvSpPr>
          <p:cNvPr id="63" name="Hoofdtekst - niveau één…"/>
          <p:cNvSpPr txBox="1">
            <a:spLocks noGrp="1"/>
          </p:cNvSpPr>
          <p:nvPr>
            <p:ph type="body" sz="half" idx="1" hasCustomPrompt="1"/>
          </p:nvPr>
        </p:nvSpPr>
        <p:spPr>
          <a:xfrm>
            <a:off x="698500" y="3480196"/>
            <a:ext cx="5105400" cy="5593161"/>
          </a:xfrm>
          <a:prstGeom prst="rect">
            <a:avLst/>
          </a:prstGeom>
        </p:spPr>
        <p:txBody>
          <a:bodyPr/>
          <a:lstStyle/>
          <a:p>
            <a:r>
              <a:t>Dia-opsommingstekst</a:t>
            </a:r>
          </a:p>
          <a:p>
            <a:pPr lvl="1"/>
            <a:endParaRPr/>
          </a:p>
          <a:p>
            <a:pPr lvl="2"/>
            <a:endParaRPr/>
          </a:p>
          <a:p>
            <a:pPr lvl="3"/>
            <a:endParaRPr/>
          </a:p>
          <a:p>
            <a:pPr lvl="4"/>
            <a:endParaRP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1" name="Sectietitel"/>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Sectietitel</a:t>
            </a:r>
          </a:p>
        </p:txBody>
      </p:sp>
      <p:sp>
        <p:nvSpPr>
          <p:cNvPr id="7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79" name="Naam dia"/>
          <p:cNvSpPr txBox="1">
            <a:spLocks noGrp="1"/>
          </p:cNvSpPr>
          <p:nvPr>
            <p:ph type="title" hasCustomPrompt="1"/>
          </p:nvPr>
        </p:nvSpPr>
        <p:spPr>
          <a:prstGeom prst="rect">
            <a:avLst/>
          </a:prstGeom>
        </p:spPr>
        <p:txBody>
          <a:bodyPr/>
          <a:lstStyle/>
          <a:p>
            <a:r>
              <a:t>Naam dia</a:t>
            </a:r>
          </a:p>
        </p:txBody>
      </p:sp>
      <p:sp>
        <p:nvSpPr>
          <p:cNvPr id="80" name="Ondertitel dia"/>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Ondertitel dia</a:t>
            </a:r>
          </a:p>
        </p:txBody>
      </p:sp>
      <p:sp>
        <p:nvSpPr>
          <p:cNvPr id="8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itel agenda"/>
          <p:cNvSpPr txBox="1">
            <a:spLocks noGrp="1"/>
          </p:cNvSpPr>
          <p:nvPr>
            <p:ph type="title" hasCustomPrompt="1"/>
          </p:nvPr>
        </p:nvSpPr>
        <p:spPr>
          <a:xfrm>
            <a:off x="698500" y="444500"/>
            <a:ext cx="11607800" cy="1016000"/>
          </a:xfrm>
          <a:prstGeom prst="rect">
            <a:avLst/>
          </a:prstGeom>
        </p:spPr>
        <p:txBody>
          <a:bodyPr/>
          <a:lstStyle/>
          <a:p>
            <a:r>
              <a:t>Titel agenda</a:t>
            </a:r>
          </a:p>
        </p:txBody>
      </p:sp>
      <p:sp>
        <p:nvSpPr>
          <p:cNvPr id="89" name="Ondertitel agenda"/>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b="1"/>
            </a:lvl1pPr>
          </a:lstStyle>
          <a:p>
            <a:r>
              <a:t>Ondertitel agenda</a:t>
            </a:r>
          </a:p>
        </p:txBody>
      </p:sp>
      <p:sp>
        <p:nvSpPr>
          <p:cNvPr id="90" name="Hoofdtekst - niveau één…"/>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Agendaonderwerpen</a:t>
            </a:r>
          </a:p>
          <a:p>
            <a:pPr lvl="1"/>
            <a:endParaRPr/>
          </a:p>
          <a:p>
            <a:pPr lvl="2"/>
            <a:endParaRPr/>
          </a:p>
          <a:p>
            <a:pPr lvl="3"/>
            <a:endParaRPr/>
          </a:p>
          <a:p>
            <a:pPr lvl="4"/>
            <a:endParaRPr/>
          </a:p>
        </p:txBody>
      </p:sp>
      <p:sp>
        <p:nvSpPr>
          <p:cNvPr id="9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oofdtekst - niveau één…"/>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3" name="Naam dia"/>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Naam dia</a:t>
            </a:r>
          </a:p>
        </p:txBody>
      </p:sp>
      <p:sp>
        <p:nvSpPr>
          <p:cNvPr id="4" name="Dianumm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white">
          <a:xfrm>
            <a:off x="869246" y="589285"/>
            <a:ext cx="9484925" cy="80376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err="1"/>
              <a:t>Titel</a:t>
            </a:r>
            <a:endParaRPr lang="en-US" dirty="0"/>
          </a:p>
        </p:txBody>
      </p:sp>
      <p:sp>
        <p:nvSpPr>
          <p:cNvPr id="2" name="Rectangle 3"/>
          <p:cNvSpPr>
            <a:spLocks noGrp="1" noChangeArrowheads="1"/>
          </p:cNvSpPr>
          <p:nvPr>
            <p:ph type="body" idx="1"/>
          </p:nvPr>
        </p:nvSpPr>
        <p:spPr bwMode="auto">
          <a:xfrm>
            <a:off x="869245" y="1487877"/>
            <a:ext cx="11625298" cy="7398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a:t>Tekst</a:t>
            </a:r>
            <a:endParaRPr lang="en-US" dirty="0"/>
          </a:p>
        </p:txBody>
      </p:sp>
      <p:sp>
        <p:nvSpPr>
          <p:cNvPr id="1028" name="Rectangle 4"/>
          <p:cNvSpPr>
            <a:spLocks noGrp="1" noChangeArrowheads="1"/>
          </p:cNvSpPr>
          <p:nvPr>
            <p:ph type="dt" sz="half" idx="2"/>
          </p:nvPr>
        </p:nvSpPr>
        <p:spPr bwMode="white">
          <a:xfrm>
            <a:off x="869246" y="9374293"/>
            <a:ext cx="1599259" cy="255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a:defRPr sz="1173" dirty="0">
                <a:solidFill>
                  <a:srgbClr val="189300"/>
                </a:solidFill>
                <a:cs typeface="+mn-cs"/>
              </a:defRPr>
            </a:lvl1pPr>
          </a:lstStyle>
          <a:p>
            <a:pPr>
              <a:defRPr/>
            </a:pPr>
            <a:fld id="{ACBB7C0B-330D-4353-BEA1-98958CCE6088}" type="datetime1">
              <a:rPr lang="nl-NL" smtClean="0"/>
              <a:t>27-5-2021</a:t>
            </a:fld>
            <a:endParaRPr lang="en-US" dirty="0"/>
          </a:p>
        </p:txBody>
      </p:sp>
      <p:sp>
        <p:nvSpPr>
          <p:cNvPr id="1029" name="Rectangle 5"/>
          <p:cNvSpPr>
            <a:spLocks noGrp="1" noChangeArrowheads="1"/>
          </p:cNvSpPr>
          <p:nvPr>
            <p:ph type="ftr" sz="quarter" idx="3"/>
          </p:nvPr>
        </p:nvSpPr>
        <p:spPr bwMode="white">
          <a:xfrm>
            <a:off x="2847060" y="9376554"/>
            <a:ext cx="7658384" cy="25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1173" dirty="0" err="1">
                <a:solidFill>
                  <a:srgbClr val="189300"/>
                </a:solidFill>
                <a:cs typeface="+mn-cs"/>
              </a:defRPr>
            </a:lvl1pPr>
          </a:lstStyle>
          <a:p>
            <a:pPr>
              <a:defRPr/>
            </a:pPr>
            <a:r>
              <a:rPr lang="en-US"/>
              <a:t>City Deal OR - Ontwikkelteam 4 - Investeren</a:t>
            </a:r>
            <a:endParaRPr lang="en-US" dirty="0"/>
          </a:p>
        </p:txBody>
      </p:sp>
      <p:sp>
        <p:nvSpPr>
          <p:cNvPr id="1030" name="Rectangle 6"/>
          <p:cNvSpPr>
            <a:spLocks noGrp="1" noChangeArrowheads="1"/>
          </p:cNvSpPr>
          <p:nvPr>
            <p:ph type="sldNum" sz="quarter" idx="4"/>
          </p:nvPr>
        </p:nvSpPr>
        <p:spPr bwMode="white">
          <a:xfrm>
            <a:off x="11903005" y="9376554"/>
            <a:ext cx="589281" cy="25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1173">
                <a:solidFill>
                  <a:srgbClr val="189300"/>
                </a:solidFill>
                <a:cs typeface="+mn-cs"/>
              </a:defRPr>
            </a:lvl1pPr>
          </a:lstStyle>
          <a:p>
            <a:pPr>
              <a:defRPr/>
            </a:pPr>
            <a:fld id="{66C00045-6252-134E-AEF1-5945D66C0B42}" type="slidenum">
              <a:rPr lang="en-US"/>
              <a:pPr>
                <a:defRPr/>
              </a:pPr>
              <a:t>‹nr.›</a:t>
            </a:fld>
            <a:endParaRPr lang="en-US" dirty="0"/>
          </a:p>
        </p:txBody>
      </p:sp>
      <p:pic>
        <p:nvPicPr>
          <p:cNvPr id="1033" name="Afbeelding 16" descr="GemRdam_bloklogo_rgb_PP.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31220" y="598312"/>
            <a:ext cx="1946205" cy="539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Rechte verbindingslijn 3"/>
          <p:cNvCxnSpPr/>
          <p:nvPr/>
        </p:nvCxnSpPr>
        <p:spPr>
          <a:xfrm>
            <a:off x="0" y="9229769"/>
            <a:ext cx="13004800" cy="0"/>
          </a:xfrm>
          <a:prstGeom prst="line">
            <a:avLst/>
          </a:prstGeom>
          <a:ln w="6350">
            <a:solidFill>
              <a:srgbClr val="18933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3675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p:txStyles>
    <p:titleStyle>
      <a:lvl1pPr algn="l" rtl="0" eaLnBrk="1" fontAlgn="base" hangingPunct="1">
        <a:lnSpc>
          <a:spcPts val="2987"/>
        </a:lnSpc>
        <a:spcBef>
          <a:spcPct val="0"/>
        </a:spcBef>
        <a:spcAft>
          <a:spcPct val="0"/>
        </a:spcAft>
        <a:defRPr lang="en-US" sz="2560" b="1" i="0" dirty="0">
          <a:solidFill>
            <a:srgbClr val="18933C"/>
          </a:solidFill>
          <a:latin typeface="Arial"/>
          <a:ea typeface="+mj-ea"/>
          <a:cs typeface="Arial"/>
        </a:defRPr>
      </a:lvl1pPr>
      <a:lvl2pPr algn="l" rtl="0" eaLnBrk="1" fontAlgn="base" hangingPunct="1">
        <a:lnSpc>
          <a:spcPts val="2987"/>
        </a:lnSpc>
        <a:spcBef>
          <a:spcPct val="0"/>
        </a:spcBef>
        <a:spcAft>
          <a:spcPct val="0"/>
        </a:spcAft>
        <a:defRPr sz="2347" b="1">
          <a:solidFill>
            <a:srgbClr val="18933C"/>
          </a:solidFill>
          <a:latin typeface="Arial" charset="0"/>
          <a:ea typeface="ＭＳ Ｐゴシック" charset="0"/>
          <a:cs typeface="ＭＳ Ｐゴシック" charset="0"/>
        </a:defRPr>
      </a:lvl2pPr>
      <a:lvl3pPr algn="l" rtl="0" eaLnBrk="1" fontAlgn="base" hangingPunct="1">
        <a:lnSpc>
          <a:spcPts val="2987"/>
        </a:lnSpc>
        <a:spcBef>
          <a:spcPct val="0"/>
        </a:spcBef>
        <a:spcAft>
          <a:spcPct val="0"/>
        </a:spcAft>
        <a:defRPr sz="2347" b="1">
          <a:solidFill>
            <a:srgbClr val="18933C"/>
          </a:solidFill>
          <a:latin typeface="Arial" charset="0"/>
          <a:ea typeface="ＭＳ Ｐゴシック" charset="0"/>
          <a:cs typeface="ＭＳ Ｐゴシック" charset="0"/>
        </a:defRPr>
      </a:lvl3pPr>
      <a:lvl4pPr algn="l" rtl="0" eaLnBrk="1" fontAlgn="base" hangingPunct="1">
        <a:lnSpc>
          <a:spcPts val="2987"/>
        </a:lnSpc>
        <a:spcBef>
          <a:spcPct val="0"/>
        </a:spcBef>
        <a:spcAft>
          <a:spcPct val="0"/>
        </a:spcAft>
        <a:defRPr sz="2347" b="1">
          <a:solidFill>
            <a:srgbClr val="18933C"/>
          </a:solidFill>
          <a:latin typeface="Arial" charset="0"/>
          <a:ea typeface="ＭＳ Ｐゴシック" charset="0"/>
          <a:cs typeface="ＭＳ Ｐゴシック" charset="0"/>
        </a:defRPr>
      </a:lvl4pPr>
      <a:lvl5pPr algn="l" rtl="0" eaLnBrk="1" fontAlgn="base" hangingPunct="1">
        <a:lnSpc>
          <a:spcPts val="2987"/>
        </a:lnSpc>
        <a:spcBef>
          <a:spcPct val="0"/>
        </a:spcBef>
        <a:spcAft>
          <a:spcPct val="0"/>
        </a:spcAft>
        <a:defRPr sz="2347" b="1">
          <a:solidFill>
            <a:srgbClr val="18933C"/>
          </a:solidFill>
          <a:latin typeface="Arial" charset="0"/>
          <a:ea typeface="ＭＳ Ｐゴシック" charset="0"/>
          <a:cs typeface="ＭＳ Ｐゴシック" charset="0"/>
        </a:defRPr>
      </a:lvl5pPr>
      <a:lvl6pPr marL="487695" algn="l" rtl="0" eaLnBrk="1" fontAlgn="base" hangingPunct="1">
        <a:spcBef>
          <a:spcPct val="0"/>
        </a:spcBef>
        <a:spcAft>
          <a:spcPct val="0"/>
        </a:spcAft>
        <a:defRPr sz="2347" b="1">
          <a:solidFill>
            <a:schemeClr val="tx2"/>
          </a:solidFill>
          <a:latin typeface="Arial" charset="0"/>
          <a:ea typeface="ＭＳ Ｐゴシック" charset="0"/>
        </a:defRPr>
      </a:lvl6pPr>
      <a:lvl7pPr marL="975390" algn="l" rtl="0" eaLnBrk="1" fontAlgn="base" hangingPunct="1">
        <a:spcBef>
          <a:spcPct val="0"/>
        </a:spcBef>
        <a:spcAft>
          <a:spcPct val="0"/>
        </a:spcAft>
        <a:defRPr sz="2347" b="1">
          <a:solidFill>
            <a:schemeClr val="tx2"/>
          </a:solidFill>
          <a:latin typeface="Arial" charset="0"/>
          <a:ea typeface="ＭＳ Ｐゴシック" charset="0"/>
        </a:defRPr>
      </a:lvl7pPr>
      <a:lvl8pPr marL="1463086" algn="l" rtl="0" eaLnBrk="1" fontAlgn="base" hangingPunct="1">
        <a:spcBef>
          <a:spcPct val="0"/>
        </a:spcBef>
        <a:spcAft>
          <a:spcPct val="0"/>
        </a:spcAft>
        <a:defRPr sz="2347" b="1">
          <a:solidFill>
            <a:schemeClr val="tx2"/>
          </a:solidFill>
          <a:latin typeface="Arial" charset="0"/>
          <a:ea typeface="ＭＳ Ｐゴシック" charset="0"/>
        </a:defRPr>
      </a:lvl8pPr>
      <a:lvl9pPr marL="1950781" algn="l" rtl="0" eaLnBrk="1" fontAlgn="base" hangingPunct="1">
        <a:spcBef>
          <a:spcPct val="0"/>
        </a:spcBef>
        <a:spcAft>
          <a:spcPct val="0"/>
        </a:spcAft>
        <a:defRPr sz="2347" b="1">
          <a:solidFill>
            <a:schemeClr val="tx2"/>
          </a:solidFill>
          <a:latin typeface="Arial" charset="0"/>
          <a:ea typeface="ＭＳ Ｐゴシック" charset="0"/>
        </a:defRPr>
      </a:lvl9pPr>
    </p:titleStyle>
    <p:bodyStyle>
      <a:lvl1pPr marL="0" indent="0" algn="l" rtl="0" eaLnBrk="1" fontAlgn="base" hangingPunct="1">
        <a:lnSpc>
          <a:spcPts val="3627"/>
        </a:lnSpc>
        <a:spcBef>
          <a:spcPct val="0"/>
        </a:spcBef>
        <a:spcAft>
          <a:spcPct val="0"/>
        </a:spcAft>
        <a:buFontTx/>
        <a:buNone/>
        <a:defRPr sz="2560" b="0" i="0">
          <a:solidFill>
            <a:srgbClr val="000000"/>
          </a:solidFill>
          <a:latin typeface="Arial"/>
          <a:ea typeface="+mn-ea"/>
          <a:cs typeface="Arial"/>
        </a:defRPr>
      </a:lvl1pPr>
      <a:lvl2pPr marL="487695" indent="0" algn="l" rtl="0" eaLnBrk="1" fontAlgn="base" hangingPunct="1">
        <a:lnSpc>
          <a:spcPts val="3627"/>
        </a:lnSpc>
        <a:spcBef>
          <a:spcPct val="0"/>
        </a:spcBef>
        <a:spcAft>
          <a:spcPct val="0"/>
        </a:spcAft>
        <a:buFontTx/>
        <a:buNone/>
        <a:defRPr sz="2560" b="0" i="0">
          <a:solidFill>
            <a:srgbClr val="000000"/>
          </a:solidFill>
          <a:latin typeface="Arial"/>
          <a:ea typeface="+mn-ea"/>
          <a:cs typeface="Arial"/>
        </a:defRPr>
      </a:lvl2pPr>
      <a:lvl3pPr marL="975390" indent="0" algn="l" rtl="0" eaLnBrk="1" fontAlgn="base" hangingPunct="1">
        <a:lnSpc>
          <a:spcPts val="3627"/>
        </a:lnSpc>
        <a:spcBef>
          <a:spcPct val="0"/>
        </a:spcBef>
        <a:spcAft>
          <a:spcPct val="0"/>
        </a:spcAft>
        <a:buFontTx/>
        <a:buNone/>
        <a:defRPr sz="2560" b="0" i="0">
          <a:solidFill>
            <a:srgbClr val="000000"/>
          </a:solidFill>
          <a:latin typeface="Arial"/>
          <a:ea typeface="Arial" charset="0"/>
          <a:cs typeface="Arial"/>
        </a:defRPr>
      </a:lvl3pPr>
      <a:lvl4pPr marL="1463086" indent="0" algn="l" rtl="0" eaLnBrk="1" fontAlgn="base" hangingPunct="1">
        <a:lnSpc>
          <a:spcPts val="3627"/>
        </a:lnSpc>
        <a:spcBef>
          <a:spcPct val="0"/>
        </a:spcBef>
        <a:spcAft>
          <a:spcPct val="0"/>
        </a:spcAft>
        <a:buFontTx/>
        <a:buNone/>
        <a:defRPr sz="2560" b="0" i="0">
          <a:solidFill>
            <a:srgbClr val="000000"/>
          </a:solidFill>
          <a:latin typeface="Arial"/>
          <a:ea typeface="Arial" charset="0"/>
          <a:cs typeface="Arial"/>
        </a:defRPr>
      </a:lvl4pPr>
      <a:lvl5pPr marL="1950781" indent="0" algn="l" rtl="0" eaLnBrk="1" fontAlgn="base" hangingPunct="1">
        <a:lnSpc>
          <a:spcPts val="3627"/>
        </a:lnSpc>
        <a:spcBef>
          <a:spcPct val="0"/>
        </a:spcBef>
        <a:spcAft>
          <a:spcPct val="0"/>
        </a:spcAft>
        <a:buFontTx/>
        <a:buNone/>
        <a:defRPr sz="2560" b="0" i="0">
          <a:solidFill>
            <a:srgbClr val="000000"/>
          </a:solidFill>
          <a:latin typeface="Arial"/>
          <a:ea typeface="Arial" charset="0"/>
          <a:cs typeface="Arial"/>
        </a:defRPr>
      </a:lvl5pPr>
      <a:lvl6pPr marL="3153085" indent="-169339" algn="l" rtl="0" eaLnBrk="1" fontAlgn="base" hangingPunct="1">
        <a:lnSpc>
          <a:spcPts val="4267"/>
        </a:lnSpc>
        <a:spcBef>
          <a:spcPct val="0"/>
        </a:spcBef>
        <a:spcAft>
          <a:spcPct val="0"/>
        </a:spcAft>
        <a:buFont typeface="Wingdings" charset="0"/>
        <a:buChar char="§"/>
        <a:defRPr>
          <a:solidFill>
            <a:schemeClr val="tx1"/>
          </a:solidFill>
          <a:latin typeface="+mn-lt"/>
          <a:ea typeface="+mn-ea"/>
        </a:defRPr>
      </a:lvl6pPr>
      <a:lvl7pPr marL="3640780" indent="-169339" algn="l" rtl="0" eaLnBrk="1" fontAlgn="base" hangingPunct="1">
        <a:lnSpc>
          <a:spcPts val="4267"/>
        </a:lnSpc>
        <a:spcBef>
          <a:spcPct val="0"/>
        </a:spcBef>
        <a:spcAft>
          <a:spcPct val="0"/>
        </a:spcAft>
        <a:buFont typeface="Wingdings" charset="0"/>
        <a:buChar char="§"/>
        <a:defRPr>
          <a:solidFill>
            <a:schemeClr val="tx1"/>
          </a:solidFill>
          <a:latin typeface="+mn-lt"/>
          <a:ea typeface="+mn-ea"/>
        </a:defRPr>
      </a:lvl7pPr>
      <a:lvl8pPr marL="4128476" indent="-169339" algn="l" rtl="0" eaLnBrk="1" fontAlgn="base" hangingPunct="1">
        <a:lnSpc>
          <a:spcPts val="4267"/>
        </a:lnSpc>
        <a:spcBef>
          <a:spcPct val="0"/>
        </a:spcBef>
        <a:spcAft>
          <a:spcPct val="0"/>
        </a:spcAft>
        <a:buFont typeface="Wingdings" charset="0"/>
        <a:buChar char="§"/>
        <a:defRPr>
          <a:solidFill>
            <a:schemeClr val="tx1"/>
          </a:solidFill>
          <a:latin typeface="+mn-lt"/>
          <a:ea typeface="+mn-ea"/>
        </a:defRPr>
      </a:lvl8pPr>
      <a:lvl9pPr marL="4616171" indent="-169339" algn="l" rtl="0" eaLnBrk="1" fontAlgn="base" hangingPunct="1">
        <a:lnSpc>
          <a:spcPts val="4267"/>
        </a:lnSpc>
        <a:spcBef>
          <a:spcPct val="0"/>
        </a:spcBef>
        <a:spcAft>
          <a:spcPct val="0"/>
        </a:spcAft>
        <a:buFont typeface="Wingdings" charset="0"/>
        <a:buChar char="§"/>
        <a:defRPr>
          <a:solidFill>
            <a:schemeClr val="tx1"/>
          </a:solidFill>
          <a:latin typeface="+mn-lt"/>
          <a:ea typeface="+mn-ea"/>
        </a:defRPr>
      </a:lvl9pPr>
    </p:bodyStyle>
    <p:otherStyle>
      <a:defPPr>
        <a:defRPr lang="nl-NL"/>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citydeal_logo2.png" descr="citydeal_logo2.png"/>
          <p:cNvPicPr>
            <a:picLocks noChangeAspect="1"/>
          </p:cNvPicPr>
          <p:nvPr/>
        </p:nvPicPr>
        <p:blipFill>
          <a:blip r:embed="rId2"/>
          <a:stretch>
            <a:fillRect/>
          </a:stretch>
        </p:blipFill>
        <p:spPr>
          <a:xfrm>
            <a:off x="3691009" y="1206816"/>
            <a:ext cx="5622782" cy="1213370"/>
          </a:xfrm>
          <a:prstGeom prst="rect">
            <a:avLst/>
          </a:prstGeom>
          <a:ln w="12700">
            <a:miter lim="400000"/>
          </a:ln>
        </p:spPr>
      </p:pic>
      <p:sp>
        <p:nvSpPr>
          <p:cNvPr id="160" name="ONTWIKKELTEAM 1…"/>
          <p:cNvSpPr txBox="1"/>
          <p:nvPr/>
        </p:nvSpPr>
        <p:spPr>
          <a:xfrm>
            <a:off x="3478471" y="3598660"/>
            <a:ext cx="5692264"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400">
                <a:solidFill>
                  <a:srgbClr val="000000"/>
                </a:solidFill>
                <a:latin typeface="Arial"/>
                <a:ea typeface="Arial"/>
                <a:cs typeface="Arial"/>
                <a:sym typeface="Arial"/>
              </a:defRPr>
            </a:pPr>
            <a:r>
              <a:rPr dirty="0"/>
              <a:t>ONTWIKKELTEAM </a:t>
            </a:r>
            <a:r>
              <a:rPr lang="nl-NL" dirty="0"/>
              <a:t>4</a:t>
            </a:r>
            <a:endParaRPr dirty="0"/>
          </a:p>
          <a:p>
            <a:pPr>
              <a:defRPr sz="2400">
                <a:solidFill>
                  <a:srgbClr val="000000"/>
                </a:solidFill>
                <a:latin typeface="Arial"/>
                <a:ea typeface="Arial"/>
                <a:cs typeface="Arial"/>
                <a:sym typeface="Arial"/>
              </a:defRPr>
            </a:pPr>
            <a:endParaRPr dirty="0"/>
          </a:p>
          <a:p>
            <a:pPr>
              <a:defRPr sz="3500" b="1">
                <a:solidFill>
                  <a:srgbClr val="EF2823"/>
                </a:solidFill>
                <a:latin typeface="Arial"/>
                <a:ea typeface="Arial"/>
                <a:cs typeface="Arial"/>
                <a:sym typeface="Arial"/>
              </a:defRPr>
            </a:pPr>
            <a:r>
              <a:rPr lang="nl-NL" dirty="0"/>
              <a:t>STEDELIJK INVESTEREN </a:t>
            </a:r>
          </a:p>
          <a:p>
            <a:pPr>
              <a:defRPr sz="3500" b="1">
                <a:solidFill>
                  <a:srgbClr val="EF2823"/>
                </a:solidFill>
                <a:latin typeface="Arial"/>
                <a:ea typeface="Arial"/>
                <a:cs typeface="Arial"/>
                <a:sym typeface="Arial"/>
              </a:defRPr>
            </a:pPr>
            <a:r>
              <a:rPr lang="nl-NL" dirty="0"/>
              <a:t>EN BUSINESS CASES</a:t>
            </a:r>
          </a:p>
          <a:p>
            <a:pPr>
              <a:defRPr sz="3500" b="1">
                <a:solidFill>
                  <a:srgbClr val="EF2823"/>
                </a:solidFill>
                <a:latin typeface="Arial"/>
                <a:ea typeface="Arial"/>
                <a:cs typeface="Arial"/>
                <a:sym typeface="Arial"/>
              </a:defRPr>
            </a:pPr>
            <a:endParaRPr lang="nl-NL" dirty="0"/>
          </a:p>
          <a:p>
            <a:pPr>
              <a:defRPr sz="3500" b="1">
                <a:solidFill>
                  <a:srgbClr val="EF2823"/>
                </a:solidFill>
                <a:latin typeface="Arial"/>
                <a:ea typeface="Arial"/>
                <a:cs typeface="Arial"/>
                <a:sym typeface="Arial"/>
              </a:defRPr>
            </a:pPr>
            <a:r>
              <a:rPr lang="nl-NL" sz="1800" dirty="0"/>
              <a:t>Bijeenkomst 3 – 27 mei 2021</a:t>
            </a:r>
            <a:endParaRPr sz="18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646439" y="1597161"/>
            <a:ext cx="12101162" cy="7912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sz="2400" b="1" dirty="0"/>
              <a:t>Hoe kom je tot een meer afgestemde integrale investering?</a:t>
            </a:r>
          </a:p>
          <a:p>
            <a:pPr lvl="0" algn="l"/>
            <a:endParaRPr lang="nl-NL" dirty="0"/>
          </a:p>
          <a:p>
            <a:pPr lvl="0" algn="l"/>
            <a:endParaRPr lang="nl-NL" dirty="0"/>
          </a:p>
          <a:p>
            <a:pPr lvl="0" algn="l"/>
            <a:r>
              <a:rPr lang="nl-NL" sz="1800" dirty="0"/>
              <a:t>Je ontkomt niet aan het verkokerd werken. Zolang je competitief blijft werken, zal je altijd schotjes blijven behouden. Je kunt wel goed kijken waar je die schotten plaatst.</a:t>
            </a:r>
          </a:p>
          <a:p>
            <a:pPr lvl="0" algn="l"/>
            <a:endParaRPr lang="nl-NL" sz="1800" dirty="0"/>
          </a:p>
          <a:p>
            <a:pPr lvl="0" algn="l"/>
            <a:r>
              <a:rPr lang="nl-NL" sz="1800" dirty="0"/>
              <a:t>Is vooral opgave voor gemeenten. BBV laat veel ruimte aan gemeenten. Gemeenten hebben veel beleidsvrijheid; opgave is om goede voorbeelden te verzamelen en te delen</a:t>
            </a:r>
          </a:p>
          <a:p>
            <a:pPr lvl="0" algn="l"/>
            <a:endParaRPr lang="nl-NL" sz="1800" dirty="0"/>
          </a:p>
          <a:p>
            <a:pPr lvl="0" algn="l"/>
            <a:r>
              <a:rPr lang="nl-NL" sz="1800" dirty="0"/>
              <a:t>GREX-inkomsten kunnen zeker vrij worden besteed. In Amsterdam wordt er gewerkt met een </a:t>
            </a:r>
            <a:r>
              <a:rPr lang="nl-NL" sz="1800" b="1" dirty="0"/>
              <a:t>Vereveningsfonds</a:t>
            </a:r>
            <a:r>
              <a:rPr lang="nl-NL" sz="1800" dirty="0"/>
              <a:t>. Dat fonds wordt gebruikt voor projecten in de stad, zoals een nieuw park of bijvoorbeeld Brug over ’t IJ.</a:t>
            </a:r>
          </a:p>
          <a:p>
            <a:pPr lvl="0" algn="l"/>
            <a:endParaRPr lang="nl-NL" sz="1800" dirty="0"/>
          </a:p>
          <a:p>
            <a:pPr lvl="0" algn="l"/>
            <a:r>
              <a:rPr lang="nl-NL" sz="1800" dirty="0"/>
              <a:t>Goede voorbeelden:</a:t>
            </a:r>
          </a:p>
          <a:p>
            <a:pPr marL="285750" lvl="0" indent="-285750" algn="l">
              <a:buFont typeface="Arial" panose="020B0604020202020204" pitchFamily="34" charset="0"/>
              <a:buChar char="•"/>
            </a:pPr>
            <a:r>
              <a:rPr lang="nl-NL" sz="1800" dirty="0"/>
              <a:t>Amsterdam: Vereveningsfonds vanuit GREX voor projecten in de stad (</a:t>
            </a:r>
            <a:r>
              <a:rPr lang="nl-NL" sz="1800" dirty="0" err="1"/>
              <a:t>bijv</a:t>
            </a:r>
            <a:r>
              <a:rPr lang="nl-NL" sz="1800" dirty="0"/>
              <a:t> Brug over IJ)</a:t>
            </a:r>
          </a:p>
          <a:p>
            <a:pPr marL="285750" lvl="0" indent="-285750" algn="l">
              <a:buFont typeface="Arial" panose="020B0604020202020204" pitchFamily="34" charset="0"/>
              <a:buChar char="•"/>
            </a:pPr>
            <a:r>
              <a:rPr lang="nl-NL" sz="1800" dirty="0"/>
              <a:t>Hamburg + Engeland: GREX-inkomsten gebruiken om weer te herinvesteren in natuur. </a:t>
            </a:r>
          </a:p>
          <a:p>
            <a:pPr marL="285750" lvl="0" indent="-285750" algn="l">
              <a:buFont typeface="Arial" panose="020B0604020202020204" pitchFamily="34" charset="0"/>
              <a:buChar char="•"/>
            </a:pPr>
            <a:r>
              <a:rPr lang="nl-NL" sz="1800" dirty="0"/>
              <a:t>Arnhem werkt ook met dit soort instrumenten</a:t>
            </a:r>
          </a:p>
          <a:p>
            <a:pPr marL="285750" lvl="0" indent="-285750" algn="l">
              <a:buFont typeface="Arial" panose="020B0604020202020204" pitchFamily="34" charset="0"/>
              <a:buChar char="•"/>
            </a:pPr>
            <a:r>
              <a:rPr lang="nl-NL" sz="1800" dirty="0" err="1"/>
              <a:t>Climate</a:t>
            </a:r>
            <a:r>
              <a:rPr lang="nl-NL" sz="1800" dirty="0"/>
              <a:t> impact </a:t>
            </a:r>
            <a:r>
              <a:rPr lang="nl-NL" sz="1800" dirty="0" err="1"/>
              <a:t>bonds</a:t>
            </a:r>
            <a:r>
              <a:rPr lang="nl-NL" sz="1800" dirty="0"/>
              <a:t>, synchronisatiefonds, …. (zie C)</a:t>
            </a:r>
            <a:br>
              <a:rPr lang="nl-NL" sz="1800" dirty="0"/>
            </a:br>
            <a:endParaRPr lang="nl-NL" sz="1800" dirty="0"/>
          </a:p>
          <a:p>
            <a:pPr lvl="0" algn="l"/>
            <a:endParaRPr lang="nl-NL" sz="1800" b="1" dirty="0">
              <a:solidFill>
                <a:schemeClr val="tx1">
                  <a:lumMod val="50000"/>
                </a:schemeClr>
              </a:solidFill>
            </a:endParaRPr>
          </a:p>
          <a:p>
            <a:pPr lvl="0" algn="l"/>
            <a:r>
              <a:rPr lang="nl-NL" sz="1800" b="1" dirty="0">
                <a:solidFill>
                  <a:schemeClr val="tx1">
                    <a:lumMod val="50000"/>
                  </a:schemeClr>
                </a:solidFill>
              </a:rPr>
              <a:t>Opgave 1</a:t>
            </a:r>
          </a:p>
          <a:p>
            <a:pPr algn="l"/>
            <a:r>
              <a:rPr lang="nl-NL" sz="1800" b="1" dirty="0">
                <a:solidFill>
                  <a:srgbClr val="000000"/>
                </a:solidFill>
                <a:latin typeface="Arial"/>
                <a:cs typeface="Arial"/>
                <a:sym typeface="Arial"/>
              </a:rPr>
              <a:t>In beeld brengen en analyseren van verschillende </a:t>
            </a:r>
            <a:r>
              <a:rPr lang="nl-NL" sz="1800" b="1" dirty="0" err="1">
                <a:solidFill>
                  <a:srgbClr val="000000"/>
                </a:solidFill>
                <a:latin typeface="Arial"/>
                <a:cs typeface="Arial"/>
                <a:sym typeface="Arial"/>
              </a:rPr>
              <a:t>begrotingsopbouwen</a:t>
            </a:r>
            <a:r>
              <a:rPr lang="nl-NL" sz="1800" b="1" dirty="0">
                <a:solidFill>
                  <a:srgbClr val="000000"/>
                </a:solidFill>
                <a:latin typeface="Arial"/>
                <a:cs typeface="Arial"/>
                <a:sym typeface="Arial"/>
              </a:rPr>
              <a:t> en financieringsconstructies in binnen- en buitenland</a:t>
            </a:r>
          </a:p>
          <a:p>
            <a:pPr lvl="0" algn="l"/>
            <a:endParaRPr lang="nl-NL" sz="1800" dirty="0">
              <a:solidFill>
                <a:schemeClr val="tx1"/>
              </a:solidFill>
            </a:endParaRPr>
          </a:p>
          <a:p>
            <a:pPr lvl="0" algn="l"/>
            <a:endParaRPr lang="nl-NL" sz="1800" dirty="0">
              <a:solidFill>
                <a:schemeClr val="tx1"/>
              </a:solidFill>
            </a:endParaRPr>
          </a:p>
          <a:p>
            <a:pPr algn="l">
              <a:lnSpc>
                <a:spcPct val="120000"/>
              </a:lnSpc>
              <a:buSzPct val="100000"/>
              <a:defRPr sz="3000">
                <a:solidFill>
                  <a:srgbClr val="000000"/>
                </a:solidFill>
                <a:latin typeface="Arial"/>
                <a:ea typeface="Arial"/>
                <a:cs typeface="Arial"/>
                <a:sym typeface="Arial"/>
              </a:defRPr>
            </a:pPr>
            <a:endParaRPr b="1" dirty="0"/>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20E865C7-6119-4245-9BEE-826172FDC830}"/>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extLst>
      <p:ext uri="{BB962C8B-B14F-4D97-AF65-F5344CB8AC3E}">
        <p14:creationId xmlns:p14="http://schemas.microsoft.com/office/powerpoint/2010/main" val="22188267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838200" y="1749710"/>
            <a:ext cx="11328400" cy="15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20000"/>
              </a:lnSpc>
              <a:buSzPct val="100000"/>
              <a:defRPr sz="3000">
                <a:solidFill>
                  <a:srgbClr val="000000"/>
                </a:solidFill>
                <a:latin typeface="Arial"/>
                <a:ea typeface="Arial"/>
                <a:cs typeface="Arial"/>
                <a:sym typeface="Arial"/>
              </a:defRPr>
            </a:pPr>
            <a:r>
              <a:rPr lang="nl-NL" sz="2400" b="1" dirty="0"/>
              <a:t>B. Hoe verwerken we maatschappelijke waarden in business cases?</a:t>
            </a:r>
          </a:p>
          <a:p>
            <a:pPr lvl="0" algn="l"/>
            <a:endParaRPr lang="nl-NL" dirty="0"/>
          </a:p>
          <a:p>
            <a:pPr lvl="0" algn="l"/>
            <a:endParaRPr lang="nl-NL" dirty="0"/>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7516340D-17B4-4AD1-A51E-E34C9EAF6643}"/>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pic>
        <p:nvPicPr>
          <p:cNvPr id="2" name="Afbeelding 1">
            <a:extLst>
              <a:ext uri="{FF2B5EF4-FFF2-40B4-BE49-F238E27FC236}">
                <a16:creationId xmlns:a16="http://schemas.microsoft.com/office/drawing/2014/main" id="{59C09ACA-FBAC-4BE2-93FB-1EB95339D04D}"/>
              </a:ext>
            </a:extLst>
          </p:cNvPr>
          <p:cNvPicPr>
            <a:picLocks noChangeAspect="1"/>
          </p:cNvPicPr>
          <p:nvPr/>
        </p:nvPicPr>
        <p:blipFill rotWithShape="1">
          <a:blip r:embed="rId2"/>
          <a:srcRect l="10937" t="20486" r="18750" b="15972"/>
          <a:stretch/>
        </p:blipFill>
        <p:spPr>
          <a:xfrm>
            <a:off x="838199" y="2497804"/>
            <a:ext cx="11500517" cy="5846096"/>
          </a:xfrm>
          <a:prstGeom prst="rect">
            <a:avLst/>
          </a:prstGeom>
        </p:spPr>
      </p:pic>
      <p:sp>
        <p:nvSpPr>
          <p:cNvPr id="9" name="Tekstvak 8">
            <a:extLst>
              <a:ext uri="{FF2B5EF4-FFF2-40B4-BE49-F238E27FC236}">
                <a16:creationId xmlns:a16="http://schemas.microsoft.com/office/drawing/2014/main" id="{C80FD173-207E-4881-854B-1BC6F28714E4}"/>
              </a:ext>
            </a:extLst>
          </p:cNvPr>
          <p:cNvSpPr txBox="1"/>
          <p:nvPr/>
        </p:nvSpPr>
        <p:spPr>
          <a:xfrm>
            <a:off x="1044947" y="8481234"/>
            <a:ext cx="163346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err="1">
                <a:ln>
                  <a:noFill/>
                </a:ln>
                <a:solidFill>
                  <a:srgbClr val="5E5E5E"/>
                </a:solidFill>
                <a:effectLst/>
                <a:uFillTx/>
                <a:latin typeface="+mn-lt"/>
                <a:ea typeface="+mn-ea"/>
                <a:cs typeface="+mn-cs"/>
                <a:sym typeface="Helvetica Neue"/>
              </a:rPr>
              <a:t>Mural</a:t>
            </a:r>
            <a:r>
              <a:rPr kumimoji="0" lang="nl-NL" sz="1400" b="0" i="0" u="none" strike="noStrike" cap="none" spc="0" normalizeH="0" baseline="0" dirty="0">
                <a:ln>
                  <a:noFill/>
                </a:ln>
                <a:solidFill>
                  <a:srgbClr val="5E5E5E"/>
                </a:solidFill>
                <a:effectLst/>
                <a:uFillTx/>
                <a:latin typeface="+mn-lt"/>
                <a:ea typeface="+mn-ea"/>
                <a:cs typeface="+mn-cs"/>
                <a:sym typeface="Helvetica Neue"/>
              </a:rPr>
              <a:t>, 12 mei 2021</a:t>
            </a:r>
          </a:p>
        </p:txBody>
      </p:sp>
    </p:spTree>
    <p:extLst>
      <p:ext uri="{BB962C8B-B14F-4D97-AF65-F5344CB8AC3E}">
        <p14:creationId xmlns:p14="http://schemas.microsoft.com/office/powerpoint/2010/main" val="23699199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5" name="Daarom willen we in ons ontwikkelteam samen werken aan:…"/>
          <p:cNvSpPr txBox="1"/>
          <p:nvPr/>
        </p:nvSpPr>
        <p:spPr>
          <a:xfrm>
            <a:off x="1117860" y="2234042"/>
            <a:ext cx="10566140" cy="6145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0" algn="l"/>
            <a:r>
              <a:rPr lang="nl-NL" sz="1800" dirty="0"/>
              <a:t>Hoe bereken je de maatschappelijke baten van projecten (in </a:t>
            </a:r>
            <a:r>
              <a:rPr lang="nl-NL" sz="1800" dirty="0" err="1"/>
              <a:t>kpi’s</a:t>
            </a:r>
            <a:r>
              <a:rPr lang="nl-NL" sz="1800" dirty="0"/>
              <a:t> en euro’s)?</a:t>
            </a:r>
          </a:p>
          <a:p>
            <a:pPr lvl="0" algn="l"/>
            <a:endParaRPr lang="nl-NL" sz="1800" dirty="0"/>
          </a:p>
          <a:p>
            <a:pPr lvl="0" algn="l"/>
            <a:r>
              <a:rPr lang="nl-NL" sz="1800" dirty="0"/>
              <a:t>Hoe verrekenen je de baten met de baathouders? Wie zijn de baathouders?</a:t>
            </a:r>
          </a:p>
          <a:p>
            <a:pPr lvl="0" algn="l"/>
            <a:endParaRPr lang="nl-NL" sz="1800" dirty="0"/>
          </a:p>
          <a:p>
            <a:pPr lvl="0" algn="l"/>
            <a:r>
              <a:rPr lang="nl-NL" sz="1800" dirty="0"/>
              <a:t>Er is een moeras aan methodieken en er zijn veel verschillende conclusies te trekken. Er valt dus nog veel te leren op het gebied van hoe je dit soort projecten goed kan meten en kan monitoren. </a:t>
            </a:r>
          </a:p>
          <a:p>
            <a:pPr lvl="0" algn="l"/>
            <a:endParaRPr lang="nl-NL" sz="1800" dirty="0"/>
          </a:p>
          <a:p>
            <a:pPr lvl="0" algn="l"/>
            <a:r>
              <a:rPr lang="nl-NL" sz="1800" dirty="0"/>
              <a:t>Voorbeelden tools:</a:t>
            </a:r>
          </a:p>
          <a:p>
            <a:pPr lvl="0" algn="l"/>
            <a:r>
              <a:rPr lang="nl-NL" sz="1800" dirty="0"/>
              <a:t>Groene batenplanner, </a:t>
            </a:r>
            <a:r>
              <a:rPr lang="nl-NL" sz="1800" dirty="0" err="1"/>
              <a:t>Teebstad</a:t>
            </a:r>
            <a:r>
              <a:rPr lang="nl-NL" sz="1800" dirty="0"/>
              <a:t>, I-tree, Six </a:t>
            </a:r>
            <a:r>
              <a:rPr lang="nl-NL" sz="1800" dirty="0" err="1"/>
              <a:t>Capitals</a:t>
            </a:r>
            <a:r>
              <a:rPr lang="nl-NL" sz="1800" dirty="0"/>
              <a:t>, Risicomatrix </a:t>
            </a:r>
          </a:p>
          <a:p>
            <a:pPr lvl="0" algn="l"/>
            <a:endParaRPr lang="nl-NL" sz="1800" dirty="0"/>
          </a:p>
          <a:p>
            <a:pPr lvl="0" algn="l"/>
            <a:r>
              <a:rPr lang="nl-NL" sz="1800" b="1" dirty="0">
                <a:solidFill>
                  <a:schemeClr val="tx1">
                    <a:lumMod val="50000"/>
                  </a:schemeClr>
                </a:solidFill>
              </a:rPr>
              <a:t>Opgave 2A</a:t>
            </a:r>
          </a:p>
          <a:p>
            <a:pPr algn="l"/>
            <a:r>
              <a:rPr lang="nl-NL" sz="1800" b="1" dirty="0">
                <a:solidFill>
                  <a:srgbClr val="000000"/>
                </a:solidFill>
                <a:latin typeface="Arial"/>
                <a:cs typeface="Arial"/>
                <a:sym typeface="Arial"/>
              </a:rPr>
              <a:t>In beeld brengen en analyseren van verschillende waardenmethodieken </a:t>
            </a:r>
          </a:p>
          <a:p>
            <a:pPr lvl="0" algn="l"/>
            <a:endParaRPr lang="nl-NL" sz="1800" dirty="0">
              <a:solidFill>
                <a:schemeClr val="tx1"/>
              </a:solidFill>
            </a:endParaRPr>
          </a:p>
          <a:p>
            <a:pPr algn="l"/>
            <a:r>
              <a:rPr lang="nl-NL" sz="1800" b="1" dirty="0">
                <a:solidFill>
                  <a:schemeClr val="tx1">
                    <a:lumMod val="50000"/>
                  </a:schemeClr>
                </a:solidFill>
              </a:rPr>
              <a:t>Opgave 2B</a:t>
            </a:r>
          </a:p>
          <a:p>
            <a:pPr algn="l">
              <a:lnSpc>
                <a:spcPct val="120000"/>
              </a:lnSpc>
              <a:buSzPct val="100000"/>
              <a:defRPr sz="3000">
                <a:solidFill>
                  <a:srgbClr val="000000"/>
                </a:solidFill>
                <a:latin typeface="Arial"/>
                <a:ea typeface="Arial"/>
                <a:cs typeface="Arial"/>
                <a:sym typeface="Arial"/>
              </a:defRPr>
            </a:pPr>
            <a:r>
              <a:rPr lang="nl-NL" sz="1800" b="1" dirty="0">
                <a:solidFill>
                  <a:srgbClr val="000000"/>
                </a:solidFill>
                <a:latin typeface="Arial"/>
                <a:cs typeface="Arial"/>
                <a:sym typeface="Arial"/>
              </a:rPr>
              <a:t>In beeld brengen en doorgronden van de verschillende baathouders</a:t>
            </a:r>
          </a:p>
          <a:p>
            <a:pPr algn="l">
              <a:lnSpc>
                <a:spcPct val="120000"/>
              </a:lnSpc>
              <a:buSzPct val="100000"/>
              <a:defRPr sz="3000">
                <a:solidFill>
                  <a:srgbClr val="000000"/>
                </a:solidFill>
                <a:latin typeface="Arial"/>
                <a:ea typeface="Arial"/>
                <a:cs typeface="Arial"/>
                <a:sym typeface="Arial"/>
              </a:defRPr>
            </a:pPr>
            <a:endParaRPr lang="nl-NL" sz="1800" b="1" dirty="0">
              <a:solidFill>
                <a:srgbClr val="000000"/>
              </a:solidFill>
              <a:latin typeface="Arial"/>
              <a:cs typeface="Arial"/>
              <a:sym typeface="Arial"/>
            </a:endParaRPr>
          </a:p>
          <a:p>
            <a:pPr algn="l">
              <a:lnSpc>
                <a:spcPct val="120000"/>
              </a:lnSpc>
              <a:buSzPct val="100000"/>
              <a:defRPr sz="3000">
                <a:solidFill>
                  <a:srgbClr val="000000"/>
                </a:solidFill>
                <a:latin typeface="Arial"/>
                <a:ea typeface="Arial"/>
                <a:cs typeface="Arial"/>
                <a:sym typeface="Arial"/>
              </a:defRPr>
            </a:pPr>
            <a:r>
              <a:rPr lang="nl-NL" sz="1800" b="1" dirty="0">
                <a:solidFill>
                  <a:srgbClr val="000000"/>
                </a:solidFill>
                <a:latin typeface="Arial"/>
                <a:cs typeface="Arial"/>
                <a:sym typeface="Arial"/>
              </a:rPr>
              <a:t>Opgave 2C</a:t>
            </a:r>
          </a:p>
          <a:p>
            <a:pPr algn="l">
              <a:lnSpc>
                <a:spcPct val="120000"/>
              </a:lnSpc>
              <a:buSzPct val="100000"/>
              <a:defRPr sz="3000">
                <a:solidFill>
                  <a:srgbClr val="000000"/>
                </a:solidFill>
                <a:latin typeface="Arial"/>
                <a:ea typeface="Arial"/>
                <a:cs typeface="Arial"/>
                <a:sym typeface="Arial"/>
              </a:defRPr>
            </a:pPr>
            <a:r>
              <a:rPr lang="nl-NL" sz="1800" b="1" dirty="0" err="1">
                <a:solidFill>
                  <a:srgbClr val="000000"/>
                </a:solidFill>
                <a:latin typeface="Arial"/>
                <a:cs typeface="Arial"/>
                <a:sym typeface="Arial"/>
              </a:rPr>
              <a:t>Monetariseren</a:t>
            </a:r>
            <a:r>
              <a:rPr lang="nl-NL" sz="1800" b="1" dirty="0">
                <a:solidFill>
                  <a:srgbClr val="000000"/>
                </a:solidFill>
                <a:latin typeface="Arial"/>
                <a:cs typeface="Arial"/>
                <a:sym typeface="Arial"/>
              </a:rPr>
              <a:t> en verrekenen van de baten</a:t>
            </a:r>
          </a:p>
          <a:p>
            <a:pPr algn="l">
              <a:lnSpc>
                <a:spcPct val="120000"/>
              </a:lnSpc>
              <a:buSzPct val="100000"/>
              <a:defRPr sz="3000">
                <a:solidFill>
                  <a:srgbClr val="000000"/>
                </a:solidFill>
                <a:latin typeface="Arial"/>
                <a:ea typeface="Arial"/>
                <a:cs typeface="Arial"/>
                <a:sym typeface="Arial"/>
              </a:defRPr>
            </a:pPr>
            <a:endParaRPr lang="nl-NL" sz="1800" b="1" dirty="0">
              <a:solidFill>
                <a:srgbClr val="000000"/>
              </a:solidFill>
              <a:latin typeface="Arial"/>
              <a:cs typeface="Arial"/>
              <a:sym typeface="Arial"/>
            </a:endParaRPr>
          </a:p>
          <a:p>
            <a:pPr algn="l">
              <a:lnSpc>
                <a:spcPct val="120000"/>
              </a:lnSpc>
              <a:buSzPct val="100000"/>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7516340D-17B4-4AD1-A51E-E34C9EAF6643}"/>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2" name="Rechthoek 1">
            <a:extLst>
              <a:ext uri="{FF2B5EF4-FFF2-40B4-BE49-F238E27FC236}">
                <a16:creationId xmlns:a16="http://schemas.microsoft.com/office/drawing/2014/main" id="{997E9A7F-4680-4859-B2CE-F4764AF632A7}"/>
              </a:ext>
            </a:extLst>
          </p:cNvPr>
          <p:cNvSpPr/>
          <p:nvPr/>
        </p:nvSpPr>
        <p:spPr>
          <a:xfrm>
            <a:off x="1117860" y="1780071"/>
            <a:ext cx="12649200" cy="494751"/>
          </a:xfrm>
          <a:prstGeom prst="rect">
            <a:avLst/>
          </a:prstGeom>
        </p:spPr>
        <p:txBody>
          <a:bodyPr wrap="square">
            <a:spAutoFit/>
          </a:bodyPr>
          <a:lstStyle/>
          <a:p>
            <a:pPr lvl="0" algn="l">
              <a:lnSpc>
                <a:spcPct val="120000"/>
              </a:lnSpc>
              <a:buSzPct val="100000"/>
              <a:defRPr sz="3000">
                <a:solidFill>
                  <a:srgbClr val="000000"/>
                </a:solidFill>
                <a:latin typeface="Arial"/>
                <a:ea typeface="Arial"/>
                <a:cs typeface="Arial"/>
                <a:sym typeface="Arial"/>
              </a:defRPr>
            </a:pPr>
            <a:r>
              <a:rPr lang="nl-NL" sz="2400" b="1" dirty="0">
                <a:solidFill>
                  <a:srgbClr val="000000"/>
                </a:solidFill>
                <a:latin typeface="Arial"/>
                <a:cs typeface="Arial"/>
                <a:sym typeface="Arial"/>
              </a:rPr>
              <a:t>B. Hoe verwerken we maatschappelijke waarden in business cases?</a:t>
            </a:r>
          </a:p>
        </p:txBody>
      </p:sp>
    </p:spTree>
    <p:extLst>
      <p:ext uri="{BB962C8B-B14F-4D97-AF65-F5344CB8AC3E}">
        <p14:creationId xmlns:p14="http://schemas.microsoft.com/office/powerpoint/2010/main" val="35901409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1219330" y="1620919"/>
            <a:ext cx="10566140" cy="2046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20000"/>
              </a:lnSpc>
              <a:buSzPct val="100000"/>
              <a:defRPr sz="3000">
                <a:solidFill>
                  <a:srgbClr val="000000"/>
                </a:solidFill>
                <a:latin typeface="Arial"/>
                <a:ea typeface="Arial"/>
                <a:cs typeface="Arial"/>
                <a:sym typeface="Arial"/>
              </a:defRPr>
            </a:pPr>
            <a:r>
              <a:rPr lang="nl-NL" sz="2400" b="1" dirty="0"/>
              <a:t>C. Hoe financieren we de extra investeringen om de optelsom van transities te realiseren? </a:t>
            </a:r>
            <a:endParaRPr lang="nl-NL" sz="2400" dirty="0"/>
          </a:p>
          <a:p>
            <a:pPr lvl="0" algn="l"/>
            <a:endParaRPr lang="nl-NL" dirty="0"/>
          </a:p>
          <a:p>
            <a:pPr lvl="0" algn="l"/>
            <a:endParaRPr lang="nl-NL" sz="2000" dirty="0"/>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B7CA1B31-B1D1-4AD3-8D39-4CEC90F02873}"/>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pic>
        <p:nvPicPr>
          <p:cNvPr id="2" name="Afbeelding 1">
            <a:extLst>
              <a:ext uri="{FF2B5EF4-FFF2-40B4-BE49-F238E27FC236}">
                <a16:creationId xmlns:a16="http://schemas.microsoft.com/office/drawing/2014/main" id="{1B513A3D-3C20-434E-B694-C8A1590E931D}"/>
              </a:ext>
            </a:extLst>
          </p:cNvPr>
          <p:cNvPicPr>
            <a:picLocks noChangeAspect="1"/>
          </p:cNvPicPr>
          <p:nvPr/>
        </p:nvPicPr>
        <p:blipFill rotWithShape="1">
          <a:blip r:embed="rId2"/>
          <a:srcRect l="10547" t="22222" r="16309" b="12500"/>
          <a:stretch/>
        </p:blipFill>
        <p:spPr>
          <a:xfrm>
            <a:off x="673229" y="2743199"/>
            <a:ext cx="11399635" cy="5722647"/>
          </a:xfrm>
          <a:prstGeom prst="rect">
            <a:avLst/>
          </a:prstGeom>
        </p:spPr>
      </p:pic>
      <p:sp>
        <p:nvSpPr>
          <p:cNvPr id="3" name="Tekstvak 2">
            <a:extLst>
              <a:ext uri="{FF2B5EF4-FFF2-40B4-BE49-F238E27FC236}">
                <a16:creationId xmlns:a16="http://schemas.microsoft.com/office/drawing/2014/main" id="{463A9B56-E431-40FE-99B2-8BE9EA5B0574}"/>
              </a:ext>
            </a:extLst>
          </p:cNvPr>
          <p:cNvSpPr txBox="1"/>
          <p:nvPr/>
        </p:nvSpPr>
        <p:spPr>
          <a:xfrm>
            <a:off x="1044947" y="8481234"/>
            <a:ext cx="163346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err="1">
                <a:ln>
                  <a:noFill/>
                </a:ln>
                <a:solidFill>
                  <a:srgbClr val="5E5E5E"/>
                </a:solidFill>
                <a:effectLst/>
                <a:uFillTx/>
                <a:latin typeface="+mn-lt"/>
                <a:ea typeface="+mn-ea"/>
                <a:cs typeface="+mn-cs"/>
                <a:sym typeface="Helvetica Neue"/>
              </a:rPr>
              <a:t>Mural</a:t>
            </a:r>
            <a:r>
              <a:rPr kumimoji="0" lang="nl-NL" sz="1400" b="0" i="0" u="none" strike="noStrike" cap="none" spc="0" normalizeH="0" baseline="0" dirty="0">
                <a:ln>
                  <a:noFill/>
                </a:ln>
                <a:solidFill>
                  <a:srgbClr val="5E5E5E"/>
                </a:solidFill>
                <a:effectLst/>
                <a:uFillTx/>
                <a:latin typeface="+mn-lt"/>
                <a:ea typeface="+mn-ea"/>
                <a:cs typeface="+mn-cs"/>
                <a:sym typeface="Helvetica Neue"/>
              </a:rPr>
              <a:t>, 12 mei 2021</a:t>
            </a:r>
          </a:p>
        </p:txBody>
      </p:sp>
    </p:spTree>
    <p:extLst>
      <p:ext uri="{BB962C8B-B14F-4D97-AF65-F5344CB8AC3E}">
        <p14:creationId xmlns:p14="http://schemas.microsoft.com/office/powerpoint/2010/main" val="14389635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990860" y="1749794"/>
            <a:ext cx="10566140" cy="620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20000"/>
              </a:lnSpc>
              <a:buSzPct val="100000"/>
              <a:defRPr sz="3000">
                <a:solidFill>
                  <a:srgbClr val="000000"/>
                </a:solidFill>
                <a:latin typeface="Arial"/>
                <a:ea typeface="Arial"/>
                <a:cs typeface="Arial"/>
                <a:sym typeface="Arial"/>
              </a:defRPr>
            </a:pPr>
            <a:r>
              <a:rPr lang="nl-NL" sz="2400" b="1" dirty="0"/>
              <a:t>C. Hoe financieren we de extra investeringen om de optelsom van transities te realiseren? </a:t>
            </a:r>
            <a:endParaRPr lang="nl-NL" sz="2400" dirty="0"/>
          </a:p>
          <a:p>
            <a:pPr lvl="0" algn="l"/>
            <a:endParaRPr lang="nl-NL" dirty="0"/>
          </a:p>
          <a:p>
            <a:pPr lvl="0" algn="l"/>
            <a:endParaRPr lang="nl-NL" sz="2000" dirty="0"/>
          </a:p>
          <a:p>
            <a:pPr lvl="0" algn="l"/>
            <a:r>
              <a:rPr lang="nl-NL" sz="1800" dirty="0"/>
              <a:t>Hiervoor zijn meerdere scenario’s:</a:t>
            </a:r>
          </a:p>
          <a:p>
            <a:pPr marL="285750" lvl="0" indent="-285750" algn="l">
              <a:buFont typeface="Arial" panose="020B0604020202020204" pitchFamily="34" charset="0"/>
              <a:buChar char="•"/>
            </a:pPr>
            <a:r>
              <a:rPr lang="nl-NL" sz="1800" dirty="0"/>
              <a:t>Inzetten vermeden kosten: Kostenreductie in proces door r het proces aan de voorkant integraal te organiseren waarmee je 30 a 40% van de projectkosten reduceert; echter ‘vermeden kosten’ mogen niet meegerekend worden</a:t>
            </a:r>
          </a:p>
          <a:p>
            <a:pPr marL="285750" lvl="0" indent="-285750" algn="l">
              <a:buFont typeface="Arial" panose="020B0604020202020204" pitchFamily="34" charset="0"/>
              <a:buChar char="•"/>
            </a:pPr>
            <a:r>
              <a:rPr lang="nl-NL" sz="1800" dirty="0"/>
              <a:t>Cofinanciering door rijk. Hier treedt vaak kip-ei situatie op: vaak is van te voren nog onduidelijk of er cofinanciering van het rijk volgt, terwijl het besluit vaak van te voren bij de gemeente al vast moet liggen. Maar als cofinanciering er niet komt, gaat het project ook niet door.</a:t>
            </a:r>
          </a:p>
          <a:p>
            <a:pPr marL="285750" lvl="0" indent="-285750" algn="l">
              <a:buFont typeface="Arial" panose="020B0604020202020204" pitchFamily="34" charset="0"/>
              <a:buChar char="•"/>
            </a:pPr>
            <a:r>
              <a:rPr lang="nl-NL" sz="1800" dirty="0"/>
              <a:t>Cofinanciering door beleggers/derden, </a:t>
            </a:r>
            <a:r>
              <a:rPr lang="nl-NL" sz="1800" dirty="0" err="1"/>
              <a:t>bijv</a:t>
            </a:r>
            <a:r>
              <a:rPr lang="nl-NL" sz="1800" dirty="0"/>
              <a:t> </a:t>
            </a:r>
            <a:r>
              <a:rPr lang="nl-NL" sz="1800" dirty="0" err="1"/>
              <a:t>climate</a:t>
            </a:r>
            <a:r>
              <a:rPr lang="nl-NL" sz="1800" dirty="0"/>
              <a:t> impact </a:t>
            </a:r>
            <a:r>
              <a:rPr lang="nl-NL" sz="1800" dirty="0" err="1"/>
              <a:t>bonds</a:t>
            </a:r>
            <a:endParaRPr lang="nl-NL" sz="1800" dirty="0"/>
          </a:p>
          <a:p>
            <a:pPr marL="285750" lvl="0" indent="-285750" algn="l">
              <a:buFont typeface="Arial" panose="020B0604020202020204" pitchFamily="34" charset="0"/>
              <a:buChar char="•"/>
            </a:pPr>
            <a:r>
              <a:rPr lang="nl-NL" sz="1800" dirty="0"/>
              <a:t>Synchronisatiefonds (wat is dat?)</a:t>
            </a:r>
          </a:p>
          <a:p>
            <a:pPr marL="285750" lvl="0" indent="-285750" algn="l">
              <a:buFont typeface="Arial" panose="020B0604020202020204" pitchFamily="34" charset="0"/>
              <a:buChar char="•"/>
            </a:pPr>
            <a:endParaRPr lang="nl-NL" sz="1800" dirty="0"/>
          </a:p>
          <a:p>
            <a:pPr lvl="0" algn="l"/>
            <a:r>
              <a:rPr lang="nl-NL" sz="1800" dirty="0"/>
              <a:t>Vraag is hoe voorinvesteringen verrekend worden met baathouders (zie ook B)</a:t>
            </a:r>
          </a:p>
          <a:p>
            <a:pPr marL="285750" lvl="0" indent="-285750" algn="l">
              <a:buFont typeface="Arial" panose="020B0604020202020204" pitchFamily="34" charset="0"/>
              <a:buChar char="•"/>
            </a:pPr>
            <a:endParaRPr lang="nl-NL" sz="1800" dirty="0"/>
          </a:p>
          <a:p>
            <a:pPr lvl="0" algn="l"/>
            <a:endParaRPr lang="nl-NL" sz="1800" dirty="0"/>
          </a:p>
          <a:p>
            <a:pPr lvl="0" algn="l"/>
            <a:r>
              <a:rPr lang="nl-NL" sz="1800" b="1" dirty="0">
                <a:solidFill>
                  <a:schemeClr val="tx1">
                    <a:lumMod val="50000"/>
                  </a:schemeClr>
                </a:solidFill>
              </a:rPr>
              <a:t>Opgaven</a:t>
            </a:r>
          </a:p>
          <a:p>
            <a:pPr lvl="0" algn="l"/>
            <a:r>
              <a:rPr lang="nl-NL" sz="1800" b="1" dirty="0">
                <a:solidFill>
                  <a:schemeClr val="tx1">
                    <a:lumMod val="50000"/>
                  </a:schemeClr>
                </a:solidFill>
              </a:rPr>
              <a:t>PM; eerst maar es opgaven 1 en 2 doen!</a:t>
            </a:r>
            <a:endParaRPr sz="1800" b="1" dirty="0">
              <a:solidFill>
                <a:schemeClr val="tx1">
                  <a:lumMod val="50000"/>
                </a:schemeClr>
              </a:solidFill>
            </a:endParaRPr>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B7CA1B31-B1D1-4AD3-8D39-4CEC90F02873}"/>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extLst>
      <p:ext uri="{BB962C8B-B14F-4D97-AF65-F5344CB8AC3E}">
        <p14:creationId xmlns:p14="http://schemas.microsoft.com/office/powerpoint/2010/main" val="30154650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8CE1A8C-DB53-49C7-ACC3-04393380072B}"/>
              </a:ext>
            </a:extLst>
          </p:cNvPr>
          <p:cNvSpPr/>
          <p:nvPr/>
        </p:nvSpPr>
        <p:spPr>
          <a:xfrm>
            <a:off x="736600" y="3145492"/>
            <a:ext cx="5925820" cy="213391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lang="nl-NL" sz="2200" dirty="0">
              <a:solidFill>
                <a:srgbClr val="FFFFFF"/>
              </a:solidFill>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lang="nl-NL" sz="2200" dirty="0">
              <a:solidFill>
                <a:srgbClr val="FFFFFF"/>
              </a:solidFill>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hthoek 5">
            <a:extLst>
              <a:ext uri="{FF2B5EF4-FFF2-40B4-BE49-F238E27FC236}">
                <a16:creationId xmlns:a16="http://schemas.microsoft.com/office/drawing/2014/main" id="{4FF7D9AD-82F9-40FD-886C-B1082C6FBF58}"/>
              </a:ext>
            </a:extLst>
          </p:cNvPr>
          <p:cNvSpPr/>
          <p:nvPr/>
        </p:nvSpPr>
        <p:spPr>
          <a:xfrm>
            <a:off x="756913" y="2040230"/>
            <a:ext cx="5948693" cy="94329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8"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210" name="HOE?"/>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HOE?</a:t>
            </a:r>
          </a:p>
        </p:txBody>
      </p:sp>
      <p:sp>
        <p:nvSpPr>
          <p:cNvPr id="212" name="Toon een schematische weergave van jullie plan van aanpak.…"/>
          <p:cNvSpPr txBox="1"/>
          <p:nvPr/>
        </p:nvSpPr>
        <p:spPr>
          <a:xfrm>
            <a:off x="2127729" y="9007208"/>
            <a:ext cx="8749342"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400" i="1">
                <a:solidFill>
                  <a:schemeClr val="accent6"/>
                </a:solidFill>
                <a:latin typeface="Arial"/>
                <a:ea typeface="Arial"/>
                <a:cs typeface="Arial"/>
                <a:sym typeface="Arial"/>
              </a:defRPr>
            </a:pPr>
            <a:r>
              <a:t>Toon een schematische weergave van jullie plan van aanpak. </a:t>
            </a:r>
          </a:p>
          <a:p>
            <a:pPr>
              <a:defRPr sz="1400" i="1">
                <a:solidFill>
                  <a:schemeClr val="accent6"/>
                </a:solidFill>
                <a:latin typeface="Arial"/>
                <a:ea typeface="Arial"/>
                <a:cs typeface="Arial"/>
                <a:sym typeface="Arial"/>
              </a:defRPr>
            </a:pPr>
            <a:r>
              <a:t>Voeg hierbij eventueel begrotingsgewichten aan toe (om het gewicht van actielijnen te kunnen inschatten)</a:t>
            </a:r>
          </a:p>
        </p:txBody>
      </p:sp>
      <p:sp>
        <p:nvSpPr>
          <p:cNvPr id="2" name="Rechthoek 1">
            <a:extLst>
              <a:ext uri="{FF2B5EF4-FFF2-40B4-BE49-F238E27FC236}">
                <a16:creationId xmlns:a16="http://schemas.microsoft.com/office/drawing/2014/main" id="{0E5D4BB8-1CF8-4B64-95D6-C24CB618E05C}"/>
              </a:ext>
            </a:extLst>
          </p:cNvPr>
          <p:cNvSpPr/>
          <p:nvPr/>
        </p:nvSpPr>
        <p:spPr>
          <a:xfrm>
            <a:off x="736600" y="2154526"/>
            <a:ext cx="3835400" cy="1015663"/>
          </a:xfrm>
          <a:prstGeom prst="rect">
            <a:avLst/>
          </a:prstGeom>
        </p:spPr>
        <p:txBody>
          <a:bodyPr wrap="square">
            <a:spAutoFit/>
          </a:bodyPr>
          <a:lstStyle/>
          <a:p>
            <a:pPr lvl="0" algn="l"/>
            <a:r>
              <a:rPr lang="nl-NL" sz="1200" b="1" dirty="0">
                <a:solidFill>
                  <a:schemeClr val="tx1">
                    <a:lumMod val="50000"/>
                  </a:schemeClr>
                </a:solidFill>
              </a:rPr>
              <a:t>Opgave 1</a:t>
            </a:r>
          </a:p>
          <a:p>
            <a:pPr algn="l"/>
            <a:r>
              <a:rPr lang="nl-NL" sz="1200" b="1" dirty="0">
                <a:solidFill>
                  <a:srgbClr val="000000"/>
                </a:solidFill>
                <a:latin typeface="Arial"/>
                <a:cs typeface="Arial"/>
                <a:sym typeface="Arial"/>
              </a:rPr>
              <a:t>In beeld brengen en analyseren van </a:t>
            </a:r>
          </a:p>
          <a:p>
            <a:pPr algn="l"/>
            <a:r>
              <a:rPr lang="nl-NL" sz="1200" b="1" dirty="0">
                <a:solidFill>
                  <a:srgbClr val="000000"/>
                </a:solidFill>
                <a:latin typeface="Arial"/>
                <a:cs typeface="Arial"/>
                <a:sym typeface="Arial"/>
              </a:rPr>
              <a:t>verschillende </a:t>
            </a:r>
            <a:r>
              <a:rPr lang="nl-NL" sz="1200" b="1" dirty="0" err="1">
                <a:solidFill>
                  <a:srgbClr val="000000"/>
                </a:solidFill>
                <a:latin typeface="Arial"/>
                <a:cs typeface="Arial"/>
                <a:sym typeface="Arial"/>
              </a:rPr>
              <a:t>begrotingsopbouwen</a:t>
            </a:r>
            <a:r>
              <a:rPr lang="nl-NL" sz="1200" b="1" dirty="0">
                <a:solidFill>
                  <a:srgbClr val="000000"/>
                </a:solidFill>
                <a:latin typeface="Arial"/>
                <a:cs typeface="Arial"/>
                <a:sym typeface="Arial"/>
              </a:rPr>
              <a:t> en financieringsconstructies </a:t>
            </a:r>
          </a:p>
          <a:p>
            <a:pPr lvl="0" algn="l"/>
            <a:endParaRPr lang="nl-NL" sz="1200" b="1" dirty="0">
              <a:solidFill>
                <a:schemeClr val="tx1">
                  <a:lumMod val="50000"/>
                </a:schemeClr>
              </a:solidFill>
            </a:endParaRPr>
          </a:p>
        </p:txBody>
      </p:sp>
      <p:sp>
        <p:nvSpPr>
          <p:cNvPr id="3" name="Rechthoek 2">
            <a:extLst>
              <a:ext uri="{FF2B5EF4-FFF2-40B4-BE49-F238E27FC236}">
                <a16:creationId xmlns:a16="http://schemas.microsoft.com/office/drawing/2014/main" id="{B94312D3-B914-41A2-829D-F376902BAB2F}"/>
              </a:ext>
            </a:extLst>
          </p:cNvPr>
          <p:cNvSpPr/>
          <p:nvPr/>
        </p:nvSpPr>
        <p:spPr>
          <a:xfrm>
            <a:off x="736600" y="3117641"/>
            <a:ext cx="3619500" cy="2123658"/>
          </a:xfrm>
          <a:prstGeom prst="rect">
            <a:avLst/>
          </a:prstGeom>
        </p:spPr>
        <p:txBody>
          <a:bodyPr wrap="square">
            <a:spAutoFit/>
          </a:bodyPr>
          <a:lstStyle/>
          <a:p>
            <a:pPr lvl="0" algn="l"/>
            <a:r>
              <a:rPr lang="nl-NL" sz="1200" b="1" dirty="0">
                <a:solidFill>
                  <a:schemeClr val="tx1">
                    <a:lumMod val="50000"/>
                  </a:schemeClr>
                </a:solidFill>
              </a:rPr>
              <a:t>Opgave 2A</a:t>
            </a:r>
          </a:p>
          <a:p>
            <a:pPr algn="l"/>
            <a:r>
              <a:rPr lang="nl-NL" sz="1200" b="1" dirty="0">
                <a:solidFill>
                  <a:srgbClr val="000000"/>
                </a:solidFill>
                <a:latin typeface="Arial"/>
                <a:cs typeface="Arial"/>
                <a:sym typeface="Arial"/>
              </a:rPr>
              <a:t>In beeld brengen en analyseren van verschillende waardenmethodieken </a:t>
            </a:r>
          </a:p>
          <a:p>
            <a:pPr lvl="0" algn="l"/>
            <a:endParaRPr lang="nl-NL" sz="1200" dirty="0">
              <a:solidFill>
                <a:schemeClr val="tx1"/>
              </a:solidFill>
            </a:endParaRPr>
          </a:p>
          <a:p>
            <a:pPr algn="l"/>
            <a:r>
              <a:rPr lang="nl-NL" sz="1200" b="1" dirty="0">
                <a:solidFill>
                  <a:schemeClr val="tx1">
                    <a:lumMod val="50000"/>
                  </a:schemeClr>
                </a:solidFill>
              </a:rPr>
              <a:t>Opgave 2B</a:t>
            </a:r>
          </a:p>
          <a:p>
            <a:pPr algn="l"/>
            <a:r>
              <a:rPr lang="nl-NL" sz="1200" b="1" dirty="0">
                <a:solidFill>
                  <a:srgbClr val="000000"/>
                </a:solidFill>
                <a:latin typeface="Arial"/>
                <a:cs typeface="Arial"/>
                <a:sym typeface="Arial"/>
              </a:rPr>
              <a:t>In beeld brengen en doorgronden van de verschillende baathouders</a:t>
            </a:r>
          </a:p>
          <a:p>
            <a:pPr algn="l"/>
            <a:endParaRPr lang="nl-NL" sz="1200" b="1" dirty="0">
              <a:solidFill>
                <a:srgbClr val="000000"/>
              </a:solidFill>
              <a:latin typeface="Arial"/>
              <a:cs typeface="Arial"/>
              <a:sym typeface="Arial"/>
            </a:endParaRPr>
          </a:p>
          <a:p>
            <a:pPr algn="l"/>
            <a:r>
              <a:rPr lang="nl-NL" sz="1200" b="1" dirty="0">
                <a:solidFill>
                  <a:srgbClr val="000000"/>
                </a:solidFill>
                <a:latin typeface="Arial"/>
                <a:cs typeface="Arial"/>
                <a:sym typeface="Arial"/>
              </a:rPr>
              <a:t>Opgave 2C</a:t>
            </a:r>
          </a:p>
          <a:p>
            <a:pPr algn="l"/>
            <a:r>
              <a:rPr lang="nl-NL" sz="1200" b="1" dirty="0" err="1">
                <a:solidFill>
                  <a:srgbClr val="000000"/>
                </a:solidFill>
                <a:latin typeface="Arial"/>
                <a:cs typeface="Arial"/>
                <a:sym typeface="Arial"/>
              </a:rPr>
              <a:t>Monetariseren</a:t>
            </a:r>
            <a:r>
              <a:rPr lang="nl-NL" sz="1200" b="1" dirty="0">
                <a:solidFill>
                  <a:srgbClr val="000000"/>
                </a:solidFill>
                <a:latin typeface="Arial"/>
                <a:cs typeface="Arial"/>
                <a:sym typeface="Arial"/>
              </a:rPr>
              <a:t> en verrekenen van de baten</a:t>
            </a:r>
          </a:p>
          <a:p>
            <a:pPr algn="l"/>
            <a:endParaRPr lang="nl-NL" sz="1200" b="1" dirty="0">
              <a:solidFill>
                <a:schemeClr val="tx1">
                  <a:lumMod val="50000"/>
                </a:schemeClr>
              </a:solidFill>
            </a:endParaRPr>
          </a:p>
        </p:txBody>
      </p:sp>
      <p:sp>
        <p:nvSpPr>
          <p:cNvPr id="12" name="Rechthoek 11">
            <a:extLst>
              <a:ext uri="{FF2B5EF4-FFF2-40B4-BE49-F238E27FC236}">
                <a16:creationId xmlns:a16="http://schemas.microsoft.com/office/drawing/2014/main" id="{FD520280-5176-426D-A3AC-A18CEB58251F}"/>
              </a:ext>
            </a:extLst>
          </p:cNvPr>
          <p:cNvSpPr/>
          <p:nvPr/>
        </p:nvSpPr>
        <p:spPr>
          <a:xfrm>
            <a:off x="8514082" y="1912620"/>
            <a:ext cx="1082028" cy="3556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3" name="Rechthoek 12">
            <a:extLst>
              <a:ext uri="{FF2B5EF4-FFF2-40B4-BE49-F238E27FC236}">
                <a16:creationId xmlns:a16="http://schemas.microsoft.com/office/drawing/2014/main" id="{CA868947-CF00-4D58-97A1-E0CFBD45A07A}"/>
              </a:ext>
            </a:extLst>
          </p:cNvPr>
          <p:cNvSpPr/>
          <p:nvPr/>
        </p:nvSpPr>
        <p:spPr>
          <a:xfrm>
            <a:off x="10017754" y="1912203"/>
            <a:ext cx="1188714" cy="3556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Tekstvak 6">
            <a:extLst>
              <a:ext uri="{FF2B5EF4-FFF2-40B4-BE49-F238E27FC236}">
                <a16:creationId xmlns:a16="http://schemas.microsoft.com/office/drawing/2014/main" id="{941CDFC8-A980-4DD0-8111-0D7B31700FDD}"/>
              </a:ext>
            </a:extLst>
          </p:cNvPr>
          <p:cNvSpPr txBox="1"/>
          <p:nvPr/>
        </p:nvSpPr>
        <p:spPr>
          <a:xfrm>
            <a:off x="5011442" y="1555099"/>
            <a:ext cx="10820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5E5E5E"/>
                </a:solidFill>
                <a:effectLst/>
                <a:uFillTx/>
                <a:latin typeface="+mn-lt"/>
                <a:ea typeface="+mn-ea"/>
                <a:cs typeface="+mn-cs"/>
                <a:sym typeface="Helvetica Neue"/>
              </a:rPr>
              <a:t>2021-2022</a:t>
            </a:r>
          </a:p>
        </p:txBody>
      </p:sp>
      <p:sp>
        <p:nvSpPr>
          <p:cNvPr id="17" name="Tekstvak 16">
            <a:extLst>
              <a:ext uri="{FF2B5EF4-FFF2-40B4-BE49-F238E27FC236}">
                <a16:creationId xmlns:a16="http://schemas.microsoft.com/office/drawing/2014/main" id="{161CFFB3-CC46-44F9-9CBA-265C04CA4938}"/>
              </a:ext>
            </a:extLst>
          </p:cNvPr>
          <p:cNvSpPr txBox="1"/>
          <p:nvPr/>
        </p:nvSpPr>
        <p:spPr>
          <a:xfrm>
            <a:off x="8517095" y="1555099"/>
            <a:ext cx="10820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5E5E5E"/>
                </a:solidFill>
                <a:effectLst/>
                <a:uFillTx/>
                <a:latin typeface="+mn-lt"/>
                <a:ea typeface="+mn-ea"/>
                <a:cs typeface="+mn-cs"/>
                <a:sym typeface="Helvetica Neue"/>
              </a:rPr>
              <a:t>2022-2023</a:t>
            </a:r>
          </a:p>
        </p:txBody>
      </p:sp>
      <p:sp>
        <p:nvSpPr>
          <p:cNvPr id="18" name="Tekstvak 17">
            <a:extLst>
              <a:ext uri="{FF2B5EF4-FFF2-40B4-BE49-F238E27FC236}">
                <a16:creationId xmlns:a16="http://schemas.microsoft.com/office/drawing/2014/main" id="{A65C85AF-F8F5-430D-B710-C39D50119773}"/>
              </a:ext>
            </a:extLst>
          </p:cNvPr>
          <p:cNvSpPr txBox="1"/>
          <p:nvPr/>
        </p:nvSpPr>
        <p:spPr>
          <a:xfrm>
            <a:off x="10017754" y="1543949"/>
            <a:ext cx="10820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5E5E5E"/>
                </a:solidFill>
                <a:effectLst/>
                <a:uFillTx/>
                <a:latin typeface="+mn-lt"/>
                <a:ea typeface="+mn-ea"/>
                <a:cs typeface="+mn-cs"/>
                <a:sym typeface="Helvetica Neue"/>
              </a:rPr>
              <a:t>2023-2024</a:t>
            </a:r>
          </a:p>
        </p:txBody>
      </p:sp>
      <p:sp>
        <p:nvSpPr>
          <p:cNvPr id="19" name="Rechthoek 18">
            <a:extLst>
              <a:ext uri="{FF2B5EF4-FFF2-40B4-BE49-F238E27FC236}">
                <a16:creationId xmlns:a16="http://schemas.microsoft.com/office/drawing/2014/main" id="{8F31A141-53CC-43DE-8E81-E0B7E70555E0}"/>
              </a:ext>
            </a:extLst>
          </p:cNvPr>
          <p:cNvSpPr/>
          <p:nvPr/>
        </p:nvSpPr>
        <p:spPr>
          <a:xfrm>
            <a:off x="7231394" y="2930401"/>
            <a:ext cx="1231900" cy="1569660"/>
          </a:xfrm>
          <a:prstGeom prst="rect">
            <a:avLst/>
          </a:prstGeom>
        </p:spPr>
        <p:txBody>
          <a:bodyPr wrap="square">
            <a:spAutoFit/>
          </a:bodyPr>
          <a:lstStyle/>
          <a:p>
            <a:pPr lvl="0" algn="l"/>
            <a:r>
              <a:rPr lang="nl-NL" sz="1200" b="1" dirty="0">
                <a:solidFill>
                  <a:schemeClr val="tx1"/>
                </a:solidFill>
              </a:rPr>
              <a:t>Op basis van uitkomsten opgaven 1+2  mogelijk aanscherping, verdieping of verbreding opgave</a:t>
            </a:r>
          </a:p>
        </p:txBody>
      </p:sp>
      <p:sp>
        <p:nvSpPr>
          <p:cNvPr id="8" name="Pijl: rechts 7">
            <a:extLst>
              <a:ext uri="{FF2B5EF4-FFF2-40B4-BE49-F238E27FC236}">
                <a16:creationId xmlns:a16="http://schemas.microsoft.com/office/drawing/2014/main" id="{73562F6C-754F-448F-849E-09A6E9C3D518}"/>
              </a:ext>
            </a:extLst>
          </p:cNvPr>
          <p:cNvSpPr/>
          <p:nvPr/>
        </p:nvSpPr>
        <p:spPr>
          <a:xfrm>
            <a:off x="4504398" y="2337006"/>
            <a:ext cx="613702" cy="631765"/>
          </a:xfrm>
          <a:prstGeom prst="rightArrow">
            <a:avLst>
              <a:gd name="adj1" fmla="val 50000"/>
              <a:gd name="adj2" fmla="val 50000"/>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25K</a:t>
            </a:r>
          </a:p>
        </p:txBody>
      </p:sp>
      <p:sp>
        <p:nvSpPr>
          <p:cNvPr id="22" name="Pijl: rechts 21">
            <a:extLst>
              <a:ext uri="{FF2B5EF4-FFF2-40B4-BE49-F238E27FC236}">
                <a16:creationId xmlns:a16="http://schemas.microsoft.com/office/drawing/2014/main" id="{542A7A90-3A34-4BB0-B244-B992EA7A6260}"/>
              </a:ext>
            </a:extLst>
          </p:cNvPr>
          <p:cNvSpPr/>
          <p:nvPr/>
        </p:nvSpPr>
        <p:spPr>
          <a:xfrm>
            <a:off x="4504398" y="3801058"/>
            <a:ext cx="1168389" cy="754043"/>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50K</a:t>
            </a:r>
          </a:p>
        </p:txBody>
      </p:sp>
      <p:sp>
        <p:nvSpPr>
          <p:cNvPr id="9" name="Tekstvak 8">
            <a:extLst>
              <a:ext uri="{FF2B5EF4-FFF2-40B4-BE49-F238E27FC236}">
                <a16:creationId xmlns:a16="http://schemas.microsoft.com/office/drawing/2014/main" id="{F39FF43B-A0D0-48EF-A4E4-9CF41BF9D858}"/>
              </a:ext>
            </a:extLst>
          </p:cNvPr>
          <p:cNvSpPr txBox="1"/>
          <p:nvPr/>
        </p:nvSpPr>
        <p:spPr>
          <a:xfrm>
            <a:off x="8646766" y="2734461"/>
            <a:ext cx="85440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9600" b="1" i="0" u="none" strike="noStrike" cap="none" spc="0" normalizeH="0" baseline="0" dirty="0">
                <a:ln>
                  <a:noFill/>
                </a:ln>
                <a:solidFill>
                  <a:schemeClr val="tx1"/>
                </a:solidFill>
                <a:effectLst/>
                <a:uFillTx/>
                <a:latin typeface="+mn-lt"/>
                <a:ea typeface="+mn-ea"/>
                <a:cs typeface="+mn-cs"/>
                <a:sym typeface="Helvetica Neue"/>
              </a:rPr>
              <a:t>?</a:t>
            </a:r>
          </a:p>
        </p:txBody>
      </p:sp>
      <p:sp>
        <p:nvSpPr>
          <p:cNvPr id="24" name="Tekstvak 23">
            <a:extLst>
              <a:ext uri="{FF2B5EF4-FFF2-40B4-BE49-F238E27FC236}">
                <a16:creationId xmlns:a16="http://schemas.microsoft.com/office/drawing/2014/main" id="{681696C7-6393-4908-9475-DFD8B6A7B401}"/>
              </a:ext>
            </a:extLst>
          </p:cNvPr>
          <p:cNvSpPr txBox="1"/>
          <p:nvPr/>
        </p:nvSpPr>
        <p:spPr>
          <a:xfrm>
            <a:off x="10260624" y="2827446"/>
            <a:ext cx="85440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9600" b="1" i="0" u="none" strike="noStrike" cap="none" spc="0" normalizeH="0" baseline="0" dirty="0">
                <a:ln>
                  <a:noFill/>
                </a:ln>
                <a:solidFill>
                  <a:schemeClr val="tx1"/>
                </a:solidFill>
                <a:effectLst/>
                <a:uFillTx/>
                <a:latin typeface="+mn-lt"/>
                <a:ea typeface="+mn-ea"/>
                <a:cs typeface="+mn-cs"/>
                <a:sym typeface="Helvetica Neue"/>
              </a:rPr>
              <a:t>?</a:t>
            </a:r>
          </a:p>
        </p:txBody>
      </p:sp>
      <p:sp>
        <p:nvSpPr>
          <p:cNvPr id="25" name="OT 1 - INTEGRALE OPGAVE EN BELEIDSONTWIKKELING">
            <a:extLst>
              <a:ext uri="{FF2B5EF4-FFF2-40B4-BE49-F238E27FC236}">
                <a16:creationId xmlns:a16="http://schemas.microsoft.com/office/drawing/2014/main" id="{F7E8AF45-C705-434B-828E-F12613DA64FF}"/>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pic>
        <p:nvPicPr>
          <p:cNvPr id="20" name="image1.png">
            <a:extLst>
              <a:ext uri="{FF2B5EF4-FFF2-40B4-BE49-F238E27FC236}">
                <a16:creationId xmlns:a16="http://schemas.microsoft.com/office/drawing/2014/main" id="{1EFB64D1-0BDE-44D6-8A5D-B662CEC1B9DC}"/>
              </a:ext>
            </a:extLst>
          </p:cNvPr>
          <p:cNvPicPr/>
          <p:nvPr/>
        </p:nvPicPr>
        <p:blipFill>
          <a:blip r:embed="rId2"/>
          <a:srcRect/>
          <a:stretch>
            <a:fillRect/>
          </a:stretch>
        </p:blipFill>
        <p:spPr>
          <a:xfrm>
            <a:off x="3865235" y="5595537"/>
            <a:ext cx="5730875" cy="3225800"/>
          </a:xfrm>
          <a:prstGeom prst="rect">
            <a:avLst/>
          </a:prstGeom>
          <a:ln/>
        </p:spPr>
      </p:pic>
      <p:sp>
        <p:nvSpPr>
          <p:cNvPr id="5" name="Rectangle 4">
            <a:extLst>
              <a:ext uri="{FF2B5EF4-FFF2-40B4-BE49-F238E27FC236}">
                <a16:creationId xmlns:a16="http://schemas.microsoft.com/office/drawing/2014/main" id="{8E249F72-B5F0-4F5B-B616-2896945D9C41}"/>
              </a:ext>
            </a:extLst>
          </p:cNvPr>
          <p:cNvSpPr/>
          <p:nvPr/>
        </p:nvSpPr>
        <p:spPr>
          <a:xfrm>
            <a:off x="3937000" y="6400800"/>
            <a:ext cx="5121109" cy="10160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F763DF01-D2DD-4444-AB5C-9BA389F6CBF6}"/>
              </a:ext>
            </a:extLst>
          </p:cNvPr>
          <p:cNvSpPr/>
          <p:nvPr/>
        </p:nvSpPr>
        <p:spPr>
          <a:xfrm>
            <a:off x="1165023" y="6696694"/>
            <a:ext cx="1679776" cy="441146"/>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2200" b="0" i="0" u="none" strike="noStrike" cap="none" spc="0" normalizeH="0" baseline="0" dirty="0">
                <a:ln>
                  <a:noFill/>
                </a:ln>
                <a:solidFill>
                  <a:schemeClr val="tx2">
                    <a:lumMod val="50000"/>
                  </a:schemeClr>
                </a:solidFill>
                <a:effectLst/>
                <a:uFillTx/>
                <a:latin typeface="Helvetica Neue Medium"/>
                <a:ea typeface="Helvetica Neue Medium"/>
                <a:cs typeface="Helvetica Neue Medium"/>
                <a:sym typeface="Helvetica Neue Medium"/>
              </a:rPr>
              <a:t>Focus jaar 1</a:t>
            </a:r>
            <a:endParaRPr kumimoji="0" lang="en-GB" sz="2200" b="0" i="0" u="none" strike="noStrike" cap="none" spc="0" normalizeH="0" baseline="0" dirty="0">
              <a:ln>
                <a:noFill/>
              </a:ln>
              <a:solidFill>
                <a:schemeClr val="tx2">
                  <a:lumMod val="50000"/>
                </a:schemeClr>
              </a:solidFill>
              <a:effectLst/>
              <a:uFillTx/>
              <a:latin typeface="Helvetica Neue Medium"/>
              <a:ea typeface="Helvetica Neue Medium"/>
              <a:cs typeface="Helvetica Neue Medium"/>
              <a:sym typeface="Helvetica Neue Medium"/>
            </a:endParaRPr>
          </a:p>
        </p:txBody>
      </p:sp>
      <p:cxnSp>
        <p:nvCxnSpPr>
          <p:cNvPr id="11" name="Straight Arrow Connector 10">
            <a:extLst>
              <a:ext uri="{FF2B5EF4-FFF2-40B4-BE49-F238E27FC236}">
                <a16:creationId xmlns:a16="http://schemas.microsoft.com/office/drawing/2014/main" id="{1BFEC2CB-F1F5-4EAA-9082-B9E5DAAB33DA}"/>
              </a:ext>
            </a:extLst>
          </p:cNvPr>
          <p:cNvCxnSpPr>
            <a:cxnSpLocks/>
            <a:stCxn id="23" idx="3"/>
          </p:cNvCxnSpPr>
          <p:nvPr/>
        </p:nvCxnSpPr>
        <p:spPr>
          <a:xfrm>
            <a:off x="2844799" y="6917267"/>
            <a:ext cx="1020436"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6" name="Pijl: rechts 25">
            <a:extLst>
              <a:ext uri="{FF2B5EF4-FFF2-40B4-BE49-F238E27FC236}">
                <a16:creationId xmlns:a16="http://schemas.microsoft.com/office/drawing/2014/main" id="{C55DF5B5-34CB-4104-B138-DCFA1D3FD975}"/>
              </a:ext>
            </a:extLst>
          </p:cNvPr>
          <p:cNvSpPr/>
          <p:nvPr/>
        </p:nvSpPr>
        <p:spPr>
          <a:xfrm>
            <a:off x="5168912" y="2205559"/>
            <a:ext cx="1422400" cy="876320"/>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75K</a:t>
            </a:r>
          </a:p>
        </p:txBody>
      </p:sp>
      <p:sp>
        <p:nvSpPr>
          <p:cNvPr id="28" name="Pijl: rechts 27">
            <a:extLst>
              <a:ext uri="{FF2B5EF4-FFF2-40B4-BE49-F238E27FC236}">
                <a16:creationId xmlns:a16="http://schemas.microsoft.com/office/drawing/2014/main" id="{0CB15BC1-A6EB-4FCE-9BF5-AA3C51D61F2C}"/>
              </a:ext>
            </a:extLst>
          </p:cNvPr>
          <p:cNvSpPr/>
          <p:nvPr/>
        </p:nvSpPr>
        <p:spPr>
          <a:xfrm>
            <a:off x="5613430" y="4386467"/>
            <a:ext cx="1135352" cy="876320"/>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?K</a:t>
            </a:r>
          </a:p>
        </p:txBody>
      </p:sp>
      <p:sp>
        <p:nvSpPr>
          <p:cNvPr id="30" name="Pijl: rechts 29">
            <a:extLst>
              <a:ext uri="{FF2B5EF4-FFF2-40B4-BE49-F238E27FC236}">
                <a16:creationId xmlns:a16="http://schemas.microsoft.com/office/drawing/2014/main" id="{A143785E-502C-4FF5-94C7-1376D1C89FC9}"/>
              </a:ext>
            </a:extLst>
          </p:cNvPr>
          <p:cNvSpPr/>
          <p:nvPr/>
        </p:nvSpPr>
        <p:spPr>
          <a:xfrm>
            <a:off x="4504398" y="3220358"/>
            <a:ext cx="613702" cy="631765"/>
          </a:xfrm>
          <a:prstGeom prst="rightArrow">
            <a:avLst>
              <a:gd name="adj1" fmla="val 50000"/>
              <a:gd name="adj2" fmla="val 50000"/>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25K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219" name="WAAROM?"/>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WAAROM?</a:t>
            </a:r>
          </a:p>
        </p:txBody>
      </p:sp>
      <p:sp>
        <p:nvSpPr>
          <p:cNvPr id="221" name="Wat gebeurt al elders (in andere trajecten of projecten)? Waarom is het waardevol om dit probleem in de vorm van een CityDeal te behandelen?"/>
          <p:cNvSpPr txBox="1"/>
          <p:nvPr/>
        </p:nvSpPr>
        <p:spPr>
          <a:xfrm>
            <a:off x="3228954" y="9007208"/>
            <a:ext cx="6385122"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Wat gebeurt al elders (in andere trajecten of projecten)? Waarom is het waardevol om dit probleem in de vorm van een CityDeal te behandelen?</a:t>
            </a:r>
          </a:p>
        </p:txBody>
      </p:sp>
      <p:sp>
        <p:nvSpPr>
          <p:cNvPr id="222" name="We willen dit probleem specifiek samen in een City Deal Openbare Ruimte behandelen, omdat:…"/>
          <p:cNvSpPr txBox="1"/>
          <p:nvPr/>
        </p:nvSpPr>
        <p:spPr>
          <a:xfrm>
            <a:off x="1931016" y="3381731"/>
            <a:ext cx="9142768" cy="2913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000" b="1">
                <a:solidFill>
                  <a:srgbClr val="000000"/>
                </a:solidFill>
                <a:latin typeface="Arial"/>
                <a:ea typeface="Arial"/>
                <a:cs typeface="Arial"/>
                <a:sym typeface="Arial"/>
              </a:defRPr>
            </a:pPr>
            <a:r>
              <a:rPr dirty="0"/>
              <a:t>We </a:t>
            </a:r>
            <a:r>
              <a:rPr dirty="0" err="1"/>
              <a:t>willen</a:t>
            </a:r>
            <a:r>
              <a:rPr dirty="0"/>
              <a:t> </a:t>
            </a:r>
            <a:r>
              <a:rPr dirty="0" err="1"/>
              <a:t>dit</a:t>
            </a:r>
            <a:r>
              <a:rPr dirty="0"/>
              <a:t> </a:t>
            </a:r>
            <a:r>
              <a:rPr dirty="0" err="1"/>
              <a:t>probleem</a:t>
            </a:r>
            <a:r>
              <a:rPr dirty="0"/>
              <a:t> </a:t>
            </a:r>
            <a:r>
              <a:rPr dirty="0" err="1"/>
              <a:t>specifiek</a:t>
            </a:r>
            <a:r>
              <a:rPr dirty="0"/>
              <a:t> </a:t>
            </a:r>
            <a:r>
              <a:rPr dirty="0" err="1"/>
              <a:t>samen</a:t>
            </a:r>
            <a:r>
              <a:rPr dirty="0"/>
              <a:t> in </a:t>
            </a:r>
            <a:r>
              <a:rPr dirty="0" err="1"/>
              <a:t>een</a:t>
            </a:r>
            <a:r>
              <a:rPr dirty="0"/>
              <a:t> City Deal Openbare Ruimte </a:t>
            </a:r>
            <a:r>
              <a:rPr dirty="0" err="1"/>
              <a:t>behandelen</a:t>
            </a:r>
            <a:r>
              <a:rPr dirty="0"/>
              <a:t>, </a:t>
            </a:r>
            <a:r>
              <a:rPr dirty="0" err="1"/>
              <a:t>omdat</a:t>
            </a:r>
            <a:r>
              <a:rPr lang="nl-NL" dirty="0"/>
              <a:t> een andere financieringsaanpak nodig is en omdat alleen een gezamenlijke aanpak met alle baathouders voor verandering kan zorgen.</a:t>
            </a:r>
            <a:endParaRPr dirty="0"/>
          </a:p>
          <a:p>
            <a:pPr algn="l">
              <a:lnSpc>
                <a:spcPct val="120000"/>
              </a:lnSpc>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CB539A21-3E06-4F9F-A129-008D3E285967}"/>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227" name="SAMEN!"/>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SAMEN!</a:t>
            </a:r>
          </a:p>
        </p:txBody>
      </p:sp>
      <p:sp>
        <p:nvSpPr>
          <p:cNvPr id="229" name="Schets twijfels, struikelblokken of successen die je vandaag tegenkomt. Hoe willen jullie die samen aanpakken? Wat zijn verwachtingen bij de uitwisseling tussen Ontwikkelteams tijdens deze Ateliers?"/>
          <p:cNvSpPr txBox="1"/>
          <p:nvPr/>
        </p:nvSpPr>
        <p:spPr>
          <a:xfrm>
            <a:off x="2127729" y="9007208"/>
            <a:ext cx="8749341"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Schets twijfels, struikelblokken of successen die je vandaag tegenkomt. Hoe willen jullie die samen aanpakken? Wat zijn verwachtingen bij de uitwisseling tussen Ontwikkelteams tijdens deze Ateliers?</a:t>
            </a:r>
          </a:p>
        </p:txBody>
      </p:sp>
      <p:sp>
        <p:nvSpPr>
          <p:cNvPr id="230" name="Voor ons Ontwikkelteam is het belangrijk dat:…"/>
          <p:cNvSpPr txBox="1"/>
          <p:nvPr/>
        </p:nvSpPr>
        <p:spPr>
          <a:xfrm>
            <a:off x="1931016" y="2586291"/>
            <a:ext cx="9142768" cy="3952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000" b="1">
                <a:solidFill>
                  <a:srgbClr val="000000"/>
                </a:solidFill>
                <a:latin typeface="Arial"/>
                <a:ea typeface="Arial"/>
                <a:cs typeface="Arial"/>
                <a:sym typeface="Arial"/>
              </a:defRPr>
            </a:pPr>
            <a:r>
              <a:rPr dirty="0" err="1"/>
              <a:t>Voor</a:t>
            </a:r>
            <a:r>
              <a:rPr dirty="0"/>
              <a:t> </a:t>
            </a:r>
            <a:r>
              <a:rPr dirty="0" err="1"/>
              <a:t>ons</a:t>
            </a:r>
            <a:r>
              <a:rPr dirty="0"/>
              <a:t> </a:t>
            </a:r>
            <a:r>
              <a:rPr dirty="0" err="1"/>
              <a:t>Ontwikkelteam</a:t>
            </a:r>
            <a:r>
              <a:rPr dirty="0"/>
              <a:t> is het </a:t>
            </a:r>
            <a:r>
              <a:rPr dirty="0" err="1"/>
              <a:t>belangrijk</a:t>
            </a:r>
            <a:r>
              <a:rPr dirty="0"/>
              <a:t> </a:t>
            </a:r>
            <a:r>
              <a:rPr dirty="0" err="1"/>
              <a:t>dat</a:t>
            </a:r>
            <a:r>
              <a:rPr lang="nl-NL" dirty="0"/>
              <a:t> we voldoende financiële middelen krijgen om onderzoek te verrichten en dat we in gesprek gaan met de baathouders.</a:t>
            </a:r>
            <a:endParaRPr dirty="0"/>
          </a:p>
          <a:p>
            <a:pPr algn="l">
              <a:lnSpc>
                <a:spcPct val="120000"/>
              </a:lnSpc>
              <a:defRPr sz="3000">
                <a:solidFill>
                  <a:srgbClr val="000000"/>
                </a:solidFill>
                <a:latin typeface="Arial"/>
                <a:ea typeface="Arial"/>
                <a:cs typeface="Arial"/>
                <a:sym typeface="Arial"/>
              </a:defRPr>
            </a:pPr>
            <a:endParaRPr dirty="0"/>
          </a:p>
          <a:p>
            <a:pPr algn="l">
              <a:spcBef>
                <a:spcPts val="500"/>
              </a:spcBef>
              <a:defRPr sz="3000" b="1">
                <a:solidFill>
                  <a:srgbClr val="000000"/>
                </a:solidFill>
                <a:latin typeface="Arial"/>
                <a:ea typeface="Arial"/>
                <a:cs typeface="Arial"/>
                <a:sym typeface="Arial"/>
              </a:defRPr>
            </a:pPr>
            <a:r>
              <a:rPr dirty="0" err="1"/>
              <a:t>Daarom</a:t>
            </a:r>
            <a:r>
              <a:rPr dirty="0"/>
              <a:t> </a:t>
            </a:r>
            <a:r>
              <a:rPr dirty="0" err="1"/>
              <a:t>verwachten</a:t>
            </a:r>
            <a:r>
              <a:rPr dirty="0"/>
              <a:t> we van </a:t>
            </a:r>
            <a:r>
              <a:rPr dirty="0" err="1"/>
              <a:t>deze</a:t>
            </a:r>
            <a:r>
              <a:rPr dirty="0"/>
              <a:t> Ateliers</a:t>
            </a:r>
            <a:r>
              <a:rPr lang="nl-NL" dirty="0"/>
              <a:t> de onderbouwing en visualisaties van de noodzaak tot meer integrale business cases.</a:t>
            </a:r>
            <a:endParaRPr dirty="0"/>
          </a:p>
        </p:txBody>
      </p:sp>
      <p:sp>
        <p:nvSpPr>
          <p:cNvPr id="8" name="OT 1 - INTEGRALE OPGAVE EN BELEIDSONTWIKKELING">
            <a:extLst>
              <a:ext uri="{FF2B5EF4-FFF2-40B4-BE49-F238E27FC236}">
                <a16:creationId xmlns:a16="http://schemas.microsoft.com/office/drawing/2014/main" id="{73BF4A2E-D8B4-4494-9EA0-85D3C130C592}"/>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227" name="SAMEN!"/>
          <p:cNvSpPr txBox="1"/>
          <p:nvPr/>
        </p:nvSpPr>
        <p:spPr>
          <a:xfrm>
            <a:off x="140954" y="136972"/>
            <a:ext cx="534544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OPGAVE 1</a:t>
            </a:r>
            <a:endParaRPr dirty="0"/>
          </a:p>
        </p:txBody>
      </p:sp>
      <p:sp>
        <p:nvSpPr>
          <p:cNvPr id="8" name="OT 1 - INTEGRALE OPGAVE EN BELEIDSONTWIKKELING">
            <a:extLst>
              <a:ext uri="{FF2B5EF4-FFF2-40B4-BE49-F238E27FC236}">
                <a16:creationId xmlns:a16="http://schemas.microsoft.com/office/drawing/2014/main" id="{73BF4A2E-D8B4-4494-9EA0-85D3C130C592}"/>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11" name="Rechthoek 10">
            <a:extLst>
              <a:ext uri="{FF2B5EF4-FFF2-40B4-BE49-F238E27FC236}">
                <a16:creationId xmlns:a16="http://schemas.microsoft.com/office/drawing/2014/main" id="{77D63E48-CA4D-4373-B735-BE1206E4140C}"/>
              </a:ext>
            </a:extLst>
          </p:cNvPr>
          <p:cNvSpPr/>
          <p:nvPr/>
        </p:nvSpPr>
        <p:spPr>
          <a:xfrm>
            <a:off x="1117860" y="1794842"/>
            <a:ext cx="10578840" cy="937949"/>
          </a:xfrm>
          <a:prstGeom prst="rect">
            <a:avLst/>
          </a:prstGeom>
        </p:spPr>
        <p:txBody>
          <a:bodyPr wrap="square">
            <a:spAutoFit/>
          </a:bodyPr>
          <a:lstStyle/>
          <a:p>
            <a:pPr lvl="0" algn="l">
              <a:lnSpc>
                <a:spcPct val="120000"/>
              </a:lnSpc>
              <a:buSzPct val="100000"/>
              <a:defRPr sz="3000">
                <a:solidFill>
                  <a:srgbClr val="000000"/>
                </a:solidFill>
                <a:latin typeface="Arial"/>
                <a:ea typeface="Arial"/>
                <a:cs typeface="Arial"/>
                <a:sym typeface="Arial"/>
              </a:defRPr>
            </a:pPr>
            <a:r>
              <a:rPr lang="nl-NL" sz="2400" b="1" dirty="0">
                <a:solidFill>
                  <a:srgbClr val="000000"/>
                </a:solidFill>
                <a:latin typeface="Arial"/>
                <a:cs typeface="Arial"/>
                <a:sym typeface="Arial"/>
              </a:rPr>
              <a:t>In beeld brengen en analyseren van verschillende </a:t>
            </a:r>
            <a:r>
              <a:rPr lang="nl-NL" sz="2400" b="1" dirty="0" err="1">
                <a:solidFill>
                  <a:srgbClr val="000000"/>
                </a:solidFill>
                <a:latin typeface="Arial"/>
                <a:cs typeface="Arial"/>
                <a:sym typeface="Arial"/>
              </a:rPr>
              <a:t>begrotingsopbouwen</a:t>
            </a:r>
            <a:r>
              <a:rPr lang="nl-NL" sz="2400" b="1" dirty="0">
                <a:solidFill>
                  <a:srgbClr val="000000"/>
                </a:solidFill>
                <a:latin typeface="Arial"/>
                <a:cs typeface="Arial"/>
                <a:sym typeface="Arial"/>
              </a:rPr>
              <a:t> en financieringsconstructies </a:t>
            </a:r>
          </a:p>
        </p:txBody>
      </p:sp>
      <p:sp>
        <p:nvSpPr>
          <p:cNvPr id="4" name="Rechthoek 3">
            <a:extLst>
              <a:ext uri="{FF2B5EF4-FFF2-40B4-BE49-F238E27FC236}">
                <a16:creationId xmlns:a16="http://schemas.microsoft.com/office/drawing/2014/main" id="{D8BF8058-A8F5-4A3B-847F-27A1ED80391B}"/>
              </a:ext>
            </a:extLst>
          </p:cNvPr>
          <p:cNvSpPr/>
          <p:nvPr/>
        </p:nvSpPr>
        <p:spPr>
          <a:xfrm>
            <a:off x="1117860" y="2972643"/>
            <a:ext cx="11124940" cy="7581884"/>
          </a:xfrm>
          <a:prstGeom prst="rect">
            <a:avLst/>
          </a:prstGeom>
        </p:spPr>
        <p:txBody>
          <a:bodyPr wrap="square">
            <a:spAutoFit/>
          </a:bodyPr>
          <a:lstStyle/>
          <a:p>
            <a:pPr lvl="0" algn="l"/>
            <a:r>
              <a:rPr lang="nl-NL" sz="1400" u="sng" dirty="0"/>
              <a:t>Scope</a:t>
            </a:r>
          </a:p>
          <a:p>
            <a:pPr lvl="0" algn="l"/>
            <a:r>
              <a:rPr lang="nl-NL" sz="1400" dirty="0"/>
              <a:t>Twee invalshoeken:</a:t>
            </a:r>
          </a:p>
          <a:p>
            <a:pPr marL="285750" lvl="0" indent="-285750" algn="l">
              <a:buFont typeface="Arial" panose="020B0604020202020204" pitchFamily="34" charset="0"/>
              <a:buChar char="•"/>
            </a:pPr>
            <a:r>
              <a:rPr lang="nl-NL" sz="1400" dirty="0"/>
              <a:t>Verschillende indelingsprincipes / mate van (ont)schotten overheidsbegrotingen (</a:t>
            </a:r>
            <a:r>
              <a:rPr lang="nl-NL" sz="1400" dirty="0" err="1"/>
              <a:t>incl</a:t>
            </a:r>
            <a:r>
              <a:rPr lang="nl-NL" sz="1400" dirty="0"/>
              <a:t> </a:t>
            </a:r>
            <a:r>
              <a:rPr lang="nl-NL" sz="1400" dirty="0" err="1"/>
              <a:t>governance</a:t>
            </a:r>
            <a:r>
              <a:rPr lang="nl-NL" sz="1400" dirty="0"/>
              <a:t>)</a:t>
            </a:r>
          </a:p>
          <a:p>
            <a:pPr marL="285750" lvl="0" indent="-285750" algn="l">
              <a:buFont typeface="Arial" panose="020B0604020202020204" pitchFamily="34" charset="0"/>
              <a:buChar char="•"/>
            </a:pPr>
            <a:r>
              <a:rPr lang="nl-NL" sz="1400" dirty="0"/>
              <a:t>Verschillende financieringsconstructies privaat-publiek om integrale plannen te realiseren </a:t>
            </a:r>
          </a:p>
          <a:p>
            <a:pPr lvl="0" algn="l"/>
            <a:endParaRPr lang="nl-NL" sz="1400" dirty="0"/>
          </a:p>
          <a:p>
            <a:pPr lvl="0" algn="l"/>
            <a:r>
              <a:rPr lang="nl-NL" sz="1400" dirty="0"/>
              <a:t>In Nederland en buitenland, waarbij buitenlandse voorbeelden wel naar Nederlandse situatie vertaald moeten worden</a:t>
            </a:r>
          </a:p>
          <a:p>
            <a:pPr lvl="0" algn="l"/>
            <a:endParaRPr lang="nl-NL" sz="1400" dirty="0"/>
          </a:p>
          <a:p>
            <a:pPr lvl="0" algn="l"/>
            <a:r>
              <a:rPr lang="nl-NL" sz="1400" u="sng" dirty="0"/>
              <a:t>Doel</a:t>
            </a:r>
          </a:p>
          <a:p>
            <a:pPr marL="285750" lvl="0" indent="-285750" algn="l">
              <a:buFont typeface="Arial" panose="020B0604020202020204" pitchFamily="34" charset="0"/>
              <a:buChar char="•"/>
            </a:pPr>
            <a:r>
              <a:rPr lang="nl-NL" sz="1400" dirty="0"/>
              <a:t>Per variant beschrijven nul-situatie, wat zijn de motieven en pro’s en contra’s van de verschillende aanpakken/principes</a:t>
            </a:r>
          </a:p>
          <a:p>
            <a:pPr marL="285750" lvl="0" indent="-285750" algn="l">
              <a:buFont typeface="Arial" panose="020B0604020202020204" pitchFamily="34" charset="0"/>
              <a:buChar char="•"/>
            </a:pPr>
            <a:r>
              <a:rPr lang="nl-NL" sz="1400" dirty="0"/>
              <a:t>Verdiepen kansrijke begrotingsprincipes en financieringsconstructies </a:t>
            </a:r>
          </a:p>
          <a:p>
            <a:pPr lvl="0" algn="l"/>
            <a:endParaRPr lang="nl-NL" sz="1400" dirty="0"/>
          </a:p>
          <a:p>
            <a:pPr lvl="0" algn="l"/>
            <a:r>
              <a:rPr lang="nl-NL" sz="1400" u="sng" dirty="0"/>
              <a:t>Aanpak</a:t>
            </a:r>
          </a:p>
          <a:p>
            <a:pPr lvl="0" algn="l"/>
            <a:r>
              <a:rPr lang="nl-NL" sz="1400" dirty="0"/>
              <a:t>In twee ronden: </a:t>
            </a:r>
          </a:p>
          <a:p>
            <a:pPr marL="285750" lvl="0" indent="-285750" algn="l">
              <a:buFont typeface="Arial" panose="020B0604020202020204" pitchFamily="34" charset="0"/>
              <a:buChar char="•"/>
            </a:pPr>
            <a:r>
              <a:rPr lang="nl-NL" sz="1400" dirty="0"/>
              <a:t>Eerst inventarisatieronde: in beeld brengen van de verschillende varianten </a:t>
            </a:r>
          </a:p>
          <a:p>
            <a:pPr marL="285750" lvl="0" indent="-285750" algn="l">
              <a:buFont typeface="Arial" panose="020B0604020202020204" pitchFamily="34" charset="0"/>
              <a:buChar char="•"/>
            </a:pPr>
            <a:r>
              <a:rPr lang="nl-NL" sz="1400" dirty="0"/>
              <a:t>Daarna verdiepingsronde begrotingsprincipes en financieringsconstructies</a:t>
            </a:r>
          </a:p>
          <a:p>
            <a:pPr algn="l"/>
            <a:r>
              <a:rPr lang="nl-NL" sz="1400" dirty="0"/>
              <a:t>Hierbij gebruik maken van bestaande onderzoeken zoals:</a:t>
            </a:r>
          </a:p>
          <a:p>
            <a:pPr marL="285750" indent="-285750" algn="l">
              <a:buFont typeface="Arial" panose="020B0604020202020204" pitchFamily="34" charset="0"/>
              <a:buChar char="•"/>
            </a:pPr>
            <a:r>
              <a:rPr lang="nl-NL" sz="1400" dirty="0"/>
              <a:t>De </a:t>
            </a:r>
            <a:r>
              <a:rPr lang="nl-NL" sz="1400" dirty="0" err="1"/>
              <a:t>Toolbox</a:t>
            </a:r>
            <a:r>
              <a:rPr lang="nl-NL" sz="1400" dirty="0"/>
              <a:t> van RVO (via Frank Mathisen)</a:t>
            </a:r>
          </a:p>
          <a:p>
            <a:pPr marL="285750" indent="-285750" algn="l">
              <a:buFont typeface="Arial" panose="020B0604020202020204" pitchFamily="34" charset="0"/>
              <a:buChar char="•"/>
            </a:pPr>
            <a:r>
              <a:rPr lang="nl-NL" sz="1400" dirty="0"/>
              <a:t>Onderzoek </a:t>
            </a:r>
            <a:r>
              <a:rPr lang="nl-NL" sz="1400" dirty="0" err="1"/>
              <a:t>Natuurinclusieve</a:t>
            </a:r>
            <a:r>
              <a:rPr lang="nl-NL" sz="1400" dirty="0"/>
              <a:t> Bouwen/LNV via Helen Toxopeus</a:t>
            </a:r>
          </a:p>
          <a:p>
            <a:pPr marL="285750" indent="-285750" algn="l">
              <a:buFont typeface="Arial" panose="020B0604020202020204" pitchFamily="34" charset="0"/>
              <a:buChar char="•"/>
            </a:pPr>
            <a:endParaRPr lang="nl-NL" sz="1400" dirty="0"/>
          </a:p>
          <a:p>
            <a:pPr lvl="0" algn="l"/>
            <a:r>
              <a:rPr lang="nl-NL" sz="1400" u="sng" dirty="0"/>
              <a:t>Tijd </a:t>
            </a:r>
          </a:p>
          <a:p>
            <a:pPr marL="285750" indent="-285750" algn="l">
              <a:buFont typeface="Arial" panose="020B0604020202020204" pitchFamily="34" charset="0"/>
              <a:buChar char="•"/>
            </a:pPr>
            <a:r>
              <a:rPr lang="nl-NL" sz="1400" dirty="0"/>
              <a:t>Juni – Okt 2021: Ronde 1 (max 3 maanden)</a:t>
            </a:r>
          </a:p>
          <a:p>
            <a:pPr marL="285750" indent="-285750" algn="l">
              <a:buFont typeface="Arial" panose="020B0604020202020204" pitchFamily="34" charset="0"/>
              <a:buChar char="•"/>
            </a:pPr>
            <a:r>
              <a:rPr lang="nl-NL" sz="1400" dirty="0"/>
              <a:t>Okt 2021: Rapportage inventarisatie gereed; bepaling verdieping</a:t>
            </a:r>
          </a:p>
          <a:p>
            <a:pPr marL="285750" lvl="0" indent="-285750" algn="l">
              <a:buFont typeface="Arial" panose="020B0604020202020204" pitchFamily="34" charset="0"/>
              <a:buChar char="•"/>
            </a:pPr>
            <a:r>
              <a:rPr lang="nl-NL" sz="1400" dirty="0"/>
              <a:t>Dec 2021 -  Zomer 2022: Ronde 2 (max 8 maanden)</a:t>
            </a:r>
          </a:p>
          <a:p>
            <a:pPr marL="285750" lvl="0" indent="-285750" algn="l">
              <a:buFont typeface="Arial" panose="020B0604020202020204" pitchFamily="34" charset="0"/>
              <a:buChar char="•"/>
            </a:pPr>
            <a:r>
              <a:rPr lang="nl-NL" sz="1400" dirty="0"/>
              <a:t>Zomer 2022: Rapportage verdieping gereed</a:t>
            </a:r>
          </a:p>
          <a:p>
            <a:pPr marL="285750" lvl="0" indent="-285750" algn="l">
              <a:buFont typeface="Arial" panose="020B0604020202020204" pitchFamily="34" charset="0"/>
              <a:buChar char="•"/>
            </a:pPr>
            <a:endParaRPr lang="nl-NL" sz="1400" dirty="0"/>
          </a:p>
          <a:p>
            <a:pPr lvl="0" algn="l"/>
            <a:r>
              <a:rPr lang="nl-NL" sz="1400" u="sng" dirty="0"/>
              <a:t>Budget:</a:t>
            </a:r>
          </a:p>
          <a:p>
            <a:pPr lvl="0" algn="l"/>
            <a:r>
              <a:rPr lang="nl-NL" sz="1400" dirty="0"/>
              <a:t>25K voor ronde 1</a:t>
            </a:r>
          </a:p>
          <a:p>
            <a:pPr lvl="0" algn="l"/>
            <a:r>
              <a:rPr lang="nl-NL" sz="1400" dirty="0"/>
              <a:t>75K voor ronde 2</a:t>
            </a:r>
          </a:p>
          <a:p>
            <a:pPr lvl="0" algn="l"/>
            <a:endParaRPr lang="nl-NL" sz="1400" dirty="0"/>
          </a:p>
          <a:p>
            <a:pPr lvl="0" algn="l"/>
            <a:endParaRPr lang="nl-NL" dirty="0"/>
          </a:p>
          <a:p>
            <a:pPr lvl="0" algn="l"/>
            <a:endParaRPr lang="nl-NL" b="1" dirty="0">
              <a:solidFill>
                <a:schemeClr val="tx1">
                  <a:lumMod val="50000"/>
                </a:schemeClr>
              </a:solidFill>
            </a:endParaRPr>
          </a:p>
          <a:p>
            <a:pPr lvl="0" algn="l"/>
            <a:endParaRPr lang="nl-NL" b="1" dirty="0">
              <a:solidFill>
                <a:schemeClr val="tx1">
                  <a:lumMod val="50000"/>
                </a:schemeClr>
              </a:solidFill>
            </a:endParaRPr>
          </a:p>
          <a:p>
            <a:pPr algn="l">
              <a:lnSpc>
                <a:spcPct val="120000"/>
              </a:lnSpc>
              <a:buSzPct val="100000"/>
              <a:defRPr sz="3000">
                <a:solidFill>
                  <a:srgbClr val="000000"/>
                </a:solidFill>
                <a:latin typeface="Arial"/>
                <a:ea typeface="Arial"/>
                <a:cs typeface="Arial"/>
                <a:sym typeface="Arial"/>
              </a:defRPr>
            </a:pPr>
            <a:endParaRPr lang="nl-NL" b="1" dirty="0"/>
          </a:p>
        </p:txBody>
      </p:sp>
    </p:spTree>
    <p:extLst>
      <p:ext uri="{BB962C8B-B14F-4D97-AF65-F5344CB8AC3E}">
        <p14:creationId xmlns:p14="http://schemas.microsoft.com/office/powerpoint/2010/main" val="18992574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227" name="SAMEN!"/>
          <p:cNvSpPr txBox="1"/>
          <p:nvPr/>
        </p:nvSpPr>
        <p:spPr>
          <a:xfrm>
            <a:off x="140954" y="136972"/>
            <a:ext cx="534544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OPGAVE 1</a:t>
            </a:r>
            <a:endParaRPr dirty="0"/>
          </a:p>
        </p:txBody>
      </p:sp>
      <p:sp>
        <p:nvSpPr>
          <p:cNvPr id="8" name="OT 1 - INTEGRALE OPGAVE EN BELEIDSONTWIKKELING">
            <a:extLst>
              <a:ext uri="{FF2B5EF4-FFF2-40B4-BE49-F238E27FC236}">
                <a16:creationId xmlns:a16="http://schemas.microsoft.com/office/drawing/2014/main" id="{73BF4A2E-D8B4-4494-9EA0-85D3C130C592}"/>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11" name="Rechthoek 10">
            <a:extLst>
              <a:ext uri="{FF2B5EF4-FFF2-40B4-BE49-F238E27FC236}">
                <a16:creationId xmlns:a16="http://schemas.microsoft.com/office/drawing/2014/main" id="{77D63E48-CA4D-4373-B735-BE1206E4140C}"/>
              </a:ext>
            </a:extLst>
          </p:cNvPr>
          <p:cNvSpPr/>
          <p:nvPr/>
        </p:nvSpPr>
        <p:spPr>
          <a:xfrm>
            <a:off x="1117860" y="1794842"/>
            <a:ext cx="10578840" cy="937949"/>
          </a:xfrm>
          <a:prstGeom prst="rect">
            <a:avLst/>
          </a:prstGeom>
        </p:spPr>
        <p:txBody>
          <a:bodyPr wrap="square">
            <a:spAutoFit/>
          </a:bodyPr>
          <a:lstStyle/>
          <a:p>
            <a:pPr lvl="0" algn="l">
              <a:lnSpc>
                <a:spcPct val="120000"/>
              </a:lnSpc>
              <a:buSzPct val="100000"/>
              <a:defRPr sz="3000">
                <a:solidFill>
                  <a:srgbClr val="000000"/>
                </a:solidFill>
                <a:latin typeface="Arial"/>
                <a:ea typeface="Arial"/>
                <a:cs typeface="Arial"/>
                <a:sym typeface="Arial"/>
              </a:defRPr>
            </a:pPr>
            <a:r>
              <a:rPr lang="nl-NL" sz="2400" b="1" dirty="0">
                <a:solidFill>
                  <a:srgbClr val="000000"/>
                </a:solidFill>
                <a:latin typeface="Arial"/>
                <a:cs typeface="Arial"/>
                <a:sym typeface="Arial"/>
              </a:rPr>
              <a:t>In beeld brengen en analyseren van verschillende </a:t>
            </a:r>
            <a:r>
              <a:rPr lang="nl-NL" sz="2400" b="1" dirty="0" err="1">
                <a:solidFill>
                  <a:srgbClr val="000000"/>
                </a:solidFill>
                <a:latin typeface="Arial"/>
                <a:cs typeface="Arial"/>
                <a:sym typeface="Arial"/>
              </a:rPr>
              <a:t>begrotingsopbouwen</a:t>
            </a:r>
            <a:r>
              <a:rPr lang="nl-NL" sz="2400" b="1" dirty="0">
                <a:solidFill>
                  <a:srgbClr val="000000"/>
                </a:solidFill>
                <a:latin typeface="Arial"/>
                <a:cs typeface="Arial"/>
                <a:sym typeface="Arial"/>
              </a:rPr>
              <a:t> en financieringsconstructies </a:t>
            </a:r>
          </a:p>
        </p:txBody>
      </p:sp>
      <p:sp>
        <p:nvSpPr>
          <p:cNvPr id="4" name="Rechthoek 3">
            <a:extLst>
              <a:ext uri="{FF2B5EF4-FFF2-40B4-BE49-F238E27FC236}">
                <a16:creationId xmlns:a16="http://schemas.microsoft.com/office/drawing/2014/main" id="{D8BF8058-A8F5-4A3B-847F-27A1ED80391B}"/>
              </a:ext>
            </a:extLst>
          </p:cNvPr>
          <p:cNvSpPr/>
          <p:nvPr/>
        </p:nvSpPr>
        <p:spPr>
          <a:xfrm>
            <a:off x="1117860" y="2972643"/>
            <a:ext cx="11124940" cy="7304885"/>
          </a:xfrm>
          <a:prstGeom prst="rect">
            <a:avLst/>
          </a:prstGeom>
        </p:spPr>
        <p:txBody>
          <a:bodyPr wrap="square">
            <a:spAutoFit/>
          </a:bodyPr>
          <a:lstStyle/>
          <a:p>
            <a:pPr lvl="0" algn="l"/>
            <a:r>
              <a:rPr lang="nl-NL" sz="1400" u="sng" dirty="0"/>
              <a:t>Voorbeelden</a:t>
            </a:r>
          </a:p>
          <a:p>
            <a:pPr marL="285750" lvl="0" indent="-285750" algn="l">
              <a:buFont typeface="Arial" panose="020B0604020202020204" pitchFamily="34" charset="0"/>
              <a:buChar char="•"/>
            </a:pPr>
            <a:r>
              <a:rPr lang="nl-NL" sz="1400" dirty="0" err="1"/>
              <a:t>Ontschotte</a:t>
            </a:r>
            <a:r>
              <a:rPr lang="nl-NL" sz="1400" dirty="0"/>
              <a:t> overheidsbegrotingen: </a:t>
            </a:r>
          </a:p>
          <a:p>
            <a:pPr lvl="5" indent="0" algn="l"/>
            <a:r>
              <a:rPr lang="nl-NL" sz="1400" dirty="0"/>
              <a:t>	gemeente Dordrecht (matrix), </a:t>
            </a:r>
          </a:p>
          <a:p>
            <a:pPr lvl="5" indent="0" algn="l"/>
            <a:r>
              <a:rPr lang="nl-NL" sz="1400" dirty="0"/>
              <a:t>	gemeente Rheden (SDG)</a:t>
            </a:r>
          </a:p>
          <a:p>
            <a:pPr lvl="5" indent="0" algn="l"/>
            <a:r>
              <a:rPr lang="nl-NL" sz="1400" dirty="0"/>
              <a:t>	Amsterdam: Vereveningsfonds vanuit GREX voor projecten in de stad (</a:t>
            </a:r>
            <a:r>
              <a:rPr lang="nl-NL" sz="1400" dirty="0" err="1"/>
              <a:t>bijv</a:t>
            </a:r>
            <a:r>
              <a:rPr lang="nl-NL" sz="1400" dirty="0"/>
              <a:t> Brug over IJ)</a:t>
            </a:r>
          </a:p>
          <a:p>
            <a:pPr lvl="5" indent="0" algn="l"/>
            <a:r>
              <a:rPr lang="nl-NL" sz="1400" dirty="0"/>
              <a:t>	…. (op te halen op 2 juni!) </a:t>
            </a:r>
          </a:p>
          <a:p>
            <a:pPr marL="285750" lvl="0" indent="-285750" algn="l">
              <a:buFont typeface="Arial" panose="020B0604020202020204" pitchFamily="34" charset="0"/>
              <a:buChar char="•"/>
            </a:pPr>
            <a:r>
              <a:rPr lang="nl-NL" sz="1400" dirty="0"/>
              <a:t>Financieringsconstructies:  </a:t>
            </a:r>
          </a:p>
          <a:p>
            <a:pPr lvl="3" indent="0" algn="l"/>
            <a:r>
              <a:rPr lang="nl-NL" sz="1400" dirty="0"/>
              <a:t>	</a:t>
            </a:r>
            <a:r>
              <a:rPr lang="nl-NL" sz="1400" dirty="0" err="1"/>
              <a:t>Transform</a:t>
            </a:r>
            <a:r>
              <a:rPr lang="nl-NL" sz="1400" dirty="0"/>
              <a:t> (transform.nu) (gemeente Apeldoorn, Zutphen, Deventer) (vooral papier)</a:t>
            </a:r>
          </a:p>
          <a:p>
            <a:pPr lvl="3" indent="0" algn="l"/>
            <a:r>
              <a:rPr lang="nl-NL" sz="1400" dirty="0"/>
              <a:t>	Alphen aan de Rijn: groenfonds </a:t>
            </a:r>
            <a:r>
              <a:rPr lang="nl-NL" sz="1400" dirty="0" err="1"/>
              <a:t>icm</a:t>
            </a:r>
            <a:r>
              <a:rPr lang="nl-NL" sz="1400" dirty="0"/>
              <a:t> private partijen</a:t>
            </a:r>
          </a:p>
          <a:p>
            <a:pPr lvl="3" indent="0" algn="l"/>
            <a:r>
              <a:rPr lang="nl-NL" sz="1400" dirty="0"/>
              <a:t>	Zoeterwoude: Groene cirkels </a:t>
            </a:r>
            <a:r>
              <a:rPr lang="nl-NL" sz="1400" dirty="0" err="1"/>
              <a:t>icm</a:t>
            </a:r>
            <a:r>
              <a:rPr lang="nl-NL" sz="1400" dirty="0"/>
              <a:t> Heineken</a:t>
            </a:r>
          </a:p>
          <a:p>
            <a:pPr lvl="3" indent="0" algn="l"/>
            <a:r>
              <a:rPr lang="nl-NL" sz="1400" dirty="0"/>
              <a:t>	Zwolle: combinatie van energie, vuil, schoon water, groen (al vanaf 2008)</a:t>
            </a:r>
          </a:p>
          <a:p>
            <a:pPr lvl="3" indent="0" algn="l"/>
            <a:r>
              <a:rPr lang="nl-NL" sz="1400" dirty="0"/>
              <a:t>	Apeldoorn: open leggen beken </a:t>
            </a:r>
            <a:r>
              <a:rPr lang="nl-NL" sz="1400" dirty="0" err="1"/>
              <a:t>ism</a:t>
            </a:r>
            <a:r>
              <a:rPr lang="nl-NL" sz="1400" dirty="0"/>
              <a:t> private partijen (loopt ook al lang)</a:t>
            </a:r>
          </a:p>
          <a:p>
            <a:pPr lvl="3" indent="0" algn="l"/>
            <a:r>
              <a:rPr lang="nl-NL" sz="1400" dirty="0"/>
              <a:t>	Hamburg + Engeland: GREX-inkomsten gebruiken om weer te herinvesteren in natuur. </a:t>
            </a:r>
          </a:p>
          <a:p>
            <a:pPr lvl="0" algn="l"/>
            <a:r>
              <a:rPr lang="nl-NL" sz="1400" dirty="0"/>
              <a:t>	</a:t>
            </a:r>
            <a:r>
              <a:rPr lang="nl-NL" sz="1400" dirty="0" err="1"/>
              <a:t>Climate</a:t>
            </a:r>
            <a:r>
              <a:rPr lang="nl-NL" sz="1400" dirty="0"/>
              <a:t> impact </a:t>
            </a:r>
            <a:r>
              <a:rPr lang="nl-NL" sz="1400" dirty="0" err="1"/>
              <a:t>bonds</a:t>
            </a:r>
            <a:r>
              <a:rPr lang="nl-NL" sz="1400" dirty="0"/>
              <a:t>, synchronisatiefonds, ….</a:t>
            </a:r>
          </a:p>
          <a:p>
            <a:pPr lvl="0" algn="l"/>
            <a:r>
              <a:rPr lang="nl-NL" sz="1400" dirty="0"/>
              <a:t>	Melbourne: </a:t>
            </a:r>
            <a:r>
              <a:rPr lang="nl-NL" sz="1400" dirty="0" err="1"/>
              <a:t>urban</a:t>
            </a:r>
            <a:r>
              <a:rPr lang="nl-NL" sz="1400" dirty="0"/>
              <a:t> </a:t>
            </a:r>
            <a:r>
              <a:rPr lang="nl-NL" sz="1400" dirty="0" err="1"/>
              <a:t>forest</a:t>
            </a:r>
            <a:r>
              <a:rPr lang="nl-NL" sz="1400" dirty="0"/>
              <a:t> fund</a:t>
            </a:r>
          </a:p>
          <a:p>
            <a:pPr lvl="0" algn="l"/>
            <a:r>
              <a:rPr lang="nl-NL" sz="1400" dirty="0"/>
              <a:t>	….</a:t>
            </a:r>
          </a:p>
          <a:p>
            <a:pPr lvl="0" algn="l"/>
            <a:endParaRPr lang="nl-NL" sz="1400" dirty="0"/>
          </a:p>
          <a:p>
            <a:pPr lvl="0" algn="l"/>
            <a:r>
              <a:rPr lang="nl-NL" sz="1400" u="sng" dirty="0"/>
              <a:t>Bureaus/personen die in aanmerking komen</a:t>
            </a:r>
          </a:p>
          <a:p>
            <a:pPr marL="285750" lvl="0" indent="-285750" algn="l">
              <a:buFont typeface="Arial" panose="020B0604020202020204" pitchFamily="34" charset="0"/>
              <a:buChar char="•"/>
            </a:pPr>
            <a:r>
              <a:rPr lang="nl-NL" sz="1400" dirty="0" err="1"/>
              <a:t>Ambient</a:t>
            </a:r>
            <a:r>
              <a:rPr lang="nl-NL" sz="1400" dirty="0"/>
              <a:t> / Simon Handgraaf en Vanessa </a:t>
            </a:r>
            <a:r>
              <a:rPr lang="nl-NL" sz="1400" dirty="0" err="1"/>
              <a:t>Nommers</a:t>
            </a:r>
            <a:r>
              <a:rPr lang="nl-NL" sz="1400" dirty="0"/>
              <a:t> (rapport LNV </a:t>
            </a:r>
            <a:r>
              <a:rPr lang="nl-NL" sz="1400" dirty="0" err="1"/>
              <a:t>Natuurinclusief</a:t>
            </a:r>
            <a:r>
              <a:rPr lang="nl-NL" sz="1400" dirty="0"/>
              <a:t> bouwen)</a:t>
            </a:r>
          </a:p>
          <a:p>
            <a:pPr marL="285750" lvl="0" indent="-285750" algn="l">
              <a:buFont typeface="Arial" panose="020B0604020202020204" pitchFamily="34" charset="0"/>
              <a:buChar char="•"/>
            </a:pPr>
            <a:r>
              <a:rPr lang="nl-NL" sz="1400" dirty="0"/>
              <a:t>Rebelgroep / Demo Holt </a:t>
            </a:r>
          </a:p>
          <a:p>
            <a:pPr marL="285750" lvl="0" indent="-285750" algn="l">
              <a:buFont typeface="Arial" panose="020B0604020202020204" pitchFamily="34" charset="0"/>
              <a:buChar char="•"/>
            </a:pPr>
            <a:r>
              <a:rPr lang="nl-NL" sz="1400" dirty="0"/>
              <a:t>Bram Rijkers (innovatieve businessmodellen)</a:t>
            </a:r>
          </a:p>
          <a:p>
            <a:pPr marL="285750" lvl="0" indent="-285750" algn="l">
              <a:buFont typeface="Arial" panose="020B0604020202020204" pitchFamily="34" charset="0"/>
              <a:buChar char="•"/>
            </a:pPr>
            <a:r>
              <a:rPr lang="nl-NL" sz="1400" dirty="0"/>
              <a:t>Bax Company (EU)</a:t>
            </a:r>
          </a:p>
          <a:p>
            <a:pPr marL="285750" lvl="0" indent="-285750" algn="l">
              <a:buFont typeface="Arial" panose="020B0604020202020204" pitchFamily="34" charset="0"/>
              <a:buChar char="•"/>
            </a:pPr>
            <a:r>
              <a:rPr lang="nl-NL" sz="1400" dirty="0"/>
              <a:t>Dutch Finance Lab (Alexander </a:t>
            </a:r>
            <a:r>
              <a:rPr lang="nl-NL" sz="1400" dirty="0" err="1"/>
              <a:t>Woesterburg</a:t>
            </a:r>
            <a:r>
              <a:rPr lang="nl-NL" sz="1400" dirty="0"/>
              <a:t>)</a:t>
            </a:r>
          </a:p>
          <a:p>
            <a:pPr marL="285750" lvl="0" indent="-285750" algn="l">
              <a:buFont typeface="Arial" panose="020B0604020202020204" pitchFamily="34" charset="0"/>
              <a:buChar char="•"/>
            </a:pPr>
            <a:r>
              <a:rPr lang="nl-NL" sz="1400" dirty="0" err="1"/>
              <a:t>Trinomics</a:t>
            </a:r>
            <a:r>
              <a:rPr lang="nl-NL" sz="1400" dirty="0"/>
              <a:t> / Kim </a:t>
            </a:r>
            <a:r>
              <a:rPr lang="nl-NL" sz="1400" dirty="0" err="1"/>
              <a:t>Whiteoak</a:t>
            </a:r>
            <a:r>
              <a:rPr lang="nl-NL" sz="1400" dirty="0"/>
              <a:t> (EU)</a:t>
            </a:r>
          </a:p>
          <a:p>
            <a:pPr marL="285750" lvl="0" indent="-285750" algn="l">
              <a:buFont typeface="Arial" panose="020B0604020202020204" pitchFamily="34" charset="0"/>
              <a:buChar char="•"/>
            </a:pPr>
            <a:r>
              <a:rPr lang="nl-NL" sz="1400" dirty="0"/>
              <a:t>AT </a:t>
            </a:r>
            <a:r>
              <a:rPr lang="nl-NL" sz="1400" dirty="0" err="1"/>
              <a:t>Osborne</a:t>
            </a:r>
            <a:r>
              <a:rPr lang="nl-NL" sz="1400" dirty="0"/>
              <a:t>, Berenschot, </a:t>
            </a:r>
            <a:r>
              <a:rPr lang="nl-NL" sz="1400" dirty="0" err="1"/>
              <a:t>Twijnstra</a:t>
            </a:r>
            <a:r>
              <a:rPr lang="nl-NL" sz="1400" dirty="0"/>
              <a:t> Gudde (</a:t>
            </a:r>
            <a:r>
              <a:rPr lang="nl-NL" sz="1400" dirty="0" err="1"/>
              <a:t>ivm</a:t>
            </a:r>
            <a:r>
              <a:rPr lang="nl-NL" sz="1400" dirty="0"/>
              <a:t> relatie met </a:t>
            </a:r>
            <a:r>
              <a:rPr lang="nl-NL" sz="1400" dirty="0" err="1"/>
              <a:t>governance</a:t>
            </a:r>
            <a:r>
              <a:rPr lang="nl-NL" sz="1400" dirty="0"/>
              <a:t>)</a:t>
            </a:r>
          </a:p>
          <a:p>
            <a:pPr marL="285750" lvl="0" indent="-285750" algn="l">
              <a:buFont typeface="Arial" panose="020B0604020202020204" pitchFamily="34" charset="0"/>
              <a:buChar char="•"/>
            </a:pPr>
            <a:endParaRPr lang="nl-NL" sz="1400" dirty="0"/>
          </a:p>
          <a:p>
            <a:pPr lvl="0" algn="l"/>
            <a:r>
              <a:rPr lang="nl-NL" sz="1400" dirty="0"/>
              <a:t>Voorkeur voor duo (</a:t>
            </a:r>
            <a:r>
              <a:rPr lang="nl-NL" sz="1400" dirty="0" err="1"/>
              <a:t>bijv</a:t>
            </a:r>
            <a:r>
              <a:rPr lang="nl-NL" sz="1400" dirty="0"/>
              <a:t> Bram Rijkers en Demo Holt)</a:t>
            </a:r>
          </a:p>
          <a:p>
            <a:pPr lvl="0" algn="l"/>
            <a:r>
              <a:rPr lang="nl-NL" sz="1400" dirty="0"/>
              <a:t>Intensieve samenwerking met Ontwikkelteam 4</a:t>
            </a:r>
          </a:p>
          <a:p>
            <a:pPr lvl="0" algn="l"/>
            <a:endParaRPr lang="nl-NL" sz="1400" dirty="0"/>
          </a:p>
          <a:p>
            <a:pPr lvl="0" algn="l"/>
            <a:endParaRPr lang="nl-NL" sz="1400" b="1" dirty="0">
              <a:solidFill>
                <a:schemeClr val="tx1">
                  <a:lumMod val="50000"/>
                </a:schemeClr>
              </a:solidFill>
            </a:endParaRPr>
          </a:p>
          <a:p>
            <a:pPr lvl="0" algn="l"/>
            <a:endParaRPr lang="nl-NL" b="1" dirty="0">
              <a:solidFill>
                <a:schemeClr val="tx1">
                  <a:lumMod val="50000"/>
                </a:schemeClr>
              </a:solidFill>
            </a:endParaRPr>
          </a:p>
          <a:p>
            <a:pPr algn="l">
              <a:lnSpc>
                <a:spcPct val="120000"/>
              </a:lnSpc>
              <a:buSzPct val="100000"/>
              <a:defRPr sz="3000">
                <a:solidFill>
                  <a:srgbClr val="000000"/>
                </a:solidFill>
                <a:latin typeface="Arial"/>
                <a:ea typeface="Arial"/>
                <a:cs typeface="Arial"/>
                <a:sym typeface="Arial"/>
              </a:defRPr>
            </a:pPr>
            <a:endParaRPr lang="nl-NL" b="1" dirty="0"/>
          </a:p>
        </p:txBody>
      </p:sp>
    </p:spTree>
    <p:extLst>
      <p:ext uri="{BB962C8B-B14F-4D97-AF65-F5344CB8AC3E}">
        <p14:creationId xmlns:p14="http://schemas.microsoft.com/office/powerpoint/2010/main" val="10124464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958AE25-34F6-413A-9163-A4EC842806E1}"/>
              </a:ext>
            </a:extLst>
          </p:cNvPr>
          <p:cNvSpPr>
            <a:spLocks noGrp="1"/>
          </p:cNvSpPr>
          <p:nvPr>
            <p:ph type="dt" sz="half" idx="10"/>
          </p:nvPr>
        </p:nvSpPr>
        <p:spPr/>
        <p:txBody>
          <a:bodyPr/>
          <a:lstStyle/>
          <a:p>
            <a:pPr defTabSz="975390" hangingPunct="1"/>
            <a:fld id="{F821D988-44C4-4092-9051-889A7ACF1E5E}" type="datetime1">
              <a:rPr lang="nl-NL" kern="1200">
                <a:latin typeface="Arial"/>
              </a:rPr>
              <a:pPr defTabSz="975390" hangingPunct="1"/>
              <a:t>27-5-2021</a:t>
            </a:fld>
            <a:endParaRPr lang="nl-NL" kern="1200">
              <a:latin typeface="Arial"/>
            </a:endParaRPr>
          </a:p>
        </p:txBody>
      </p:sp>
      <p:sp>
        <p:nvSpPr>
          <p:cNvPr id="5" name="Tijdelijke aanduiding voor voettekst 4">
            <a:extLst>
              <a:ext uri="{FF2B5EF4-FFF2-40B4-BE49-F238E27FC236}">
                <a16:creationId xmlns:a16="http://schemas.microsoft.com/office/drawing/2014/main" id="{71A783B3-9A71-49CA-887C-02D895B18AD8}"/>
              </a:ext>
            </a:extLst>
          </p:cNvPr>
          <p:cNvSpPr>
            <a:spLocks noGrp="1"/>
          </p:cNvSpPr>
          <p:nvPr>
            <p:ph type="ftr" sz="quarter" idx="11"/>
          </p:nvPr>
        </p:nvSpPr>
        <p:spPr/>
        <p:txBody>
          <a:bodyPr/>
          <a:lstStyle/>
          <a:p>
            <a:pPr algn="l" defTabSz="975390" hangingPunct="1"/>
            <a:r>
              <a:rPr lang="en-US" kern="1200">
                <a:latin typeface="Arial"/>
              </a:rPr>
              <a:t>City Deal OR - Ontwikkelteam 4 - Investeren</a:t>
            </a:r>
            <a:endParaRPr lang="nl-NL" kern="1200">
              <a:latin typeface="Arial"/>
            </a:endParaRPr>
          </a:p>
        </p:txBody>
      </p:sp>
      <p:sp>
        <p:nvSpPr>
          <p:cNvPr id="6" name="Tijdelijke aanduiding voor dianummer 5">
            <a:extLst>
              <a:ext uri="{FF2B5EF4-FFF2-40B4-BE49-F238E27FC236}">
                <a16:creationId xmlns:a16="http://schemas.microsoft.com/office/drawing/2014/main" id="{E45F9634-61D2-4924-B9C0-F1E99AFBEA6C}"/>
              </a:ext>
            </a:extLst>
          </p:cNvPr>
          <p:cNvSpPr>
            <a:spLocks noGrp="1"/>
          </p:cNvSpPr>
          <p:nvPr>
            <p:ph type="sldNum" sz="quarter" idx="12"/>
          </p:nvPr>
        </p:nvSpPr>
        <p:spPr/>
        <p:txBody>
          <a:bodyPr/>
          <a:lstStyle/>
          <a:p>
            <a:pPr defTabSz="975390" hangingPunct="1"/>
            <a:fld id="{C29F4F46-E270-4287-8465-28979C39744B}" type="slidenum">
              <a:rPr lang="nl-NL" kern="1200">
                <a:latin typeface="Arial"/>
              </a:rPr>
              <a:pPr defTabSz="975390" hangingPunct="1"/>
              <a:t>2</a:t>
            </a:fld>
            <a:endParaRPr lang="nl-NL" kern="1200">
              <a:latin typeface="Arial"/>
            </a:endParaRPr>
          </a:p>
        </p:txBody>
      </p:sp>
      <p:pic>
        <p:nvPicPr>
          <p:cNvPr id="8" name="Afbeelding 7">
            <a:extLst>
              <a:ext uri="{FF2B5EF4-FFF2-40B4-BE49-F238E27FC236}">
                <a16:creationId xmlns:a16="http://schemas.microsoft.com/office/drawing/2014/main" id="{CA38A3B2-48A9-4084-AA12-2A1B1B26966B}"/>
              </a:ext>
            </a:extLst>
          </p:cNvPr>
          <p:cNvPicPr>
            <a:picLocks noChangeAspect="1"/>
          </p:cNvPicPr>
          <p:nvPr/>
        </p:nvPicPr>
        <p:blipFill rotWithShape="1">
          <a:blip r:embed="rId2"/>
          <a:srcRect l="18982" t="16381" r="19219" b="10603"/>
          <a:stretch/>
        </p:blipFill>
        <p:spPr>
          <a:xfrm>
            <a:off x="2483930" y="2417500"/>
            <a:ext cx="8036939" cy="5341257"/>
          </a:xfrm>
          <a:prstGeom prst="rect">
            <a:avLst/>
          </a:prstGeom>
        </p:spPr>
      </p:pic>
      <p:sp>
        <p:nvSpPr>
          <p:cNvPr id="9" name="WIE?">
            <a:extLst>
              <a:ext uri="{FF2B5EF4-FFF2-40B4-BE49-F238E27FC236}">
                <a16:creationId xmlns:a16="http://schemas.microsoft.com/office/drawing/2014/main" id="{2B42AB6F-052A-4C05-A645-8C4B09A531DF}"/>
              </a:ext>
            </a:extLst>
          </p:cNvPr>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PROCES</a:t>
            </a:r>
            <a:endParaRPr dirty="0"/>
          </a:p>
        </p:txBody>
      </p:sp>
      <p:sp>
        <p:nvSpPr>
          <p:cNvPr id="10" name="Tekstvak 9">
            <a:extLst>
              <a:ext uri="{FF2B5EF4-FFF2-40B4-BE49-F238E27FC236}">
                <a16:creationId xmlns:a16="http://schemas.microsoft.com/office/drawing/2014/main" id="{8E7156D1-E6AF-4C1F-860B-6B478518BE70}"/>
              </a:ext>
            </a:extLst>
          </p:cNvPr>
          <p:cNvSpPr txBox="1"/>
          <p:nvPr/>
        </p:nvSpPr>
        <p:spPr>
          <a:xfrm>
            <a:off x="3300160" y="5156200"/>
            <a:ext cx="835485" cy="338554"/>
          </a:xfrm>
          <a:prstGeom prst="rect">
            <a:avLst/>
          </a:prstGeom>
          <a:solidFill>
            <a:srgbClr val="FFC000"/>
          </a:solidFill>
        </p:spPr>
        <p:txBody>
          <a:bodyPr wrap="none" rtlCol="0">
            <a:spAutoFit/>
          </a:bodyPr>
          <a:lstStyle/>
          <a:p>
            <a:r>
              <a:rPr lang="nl-NL" b="1" dirty="0"/>
              <a:t>27 MEI</a:t>
            </a:r>
          </a:p>
        </p:txBody>
      </p:sp>
      <p:sp>
        <p:nvSpPr>
          <p:cNvPr id="11" name="Tekstvak 10">
            <a:extLst>
              <a:ext uri="{FF2B5EF4-FFF2-40B4-BE49-F238E27FC236}">
                <a16:creationId xmlns:a16="http://schemas.microsoft.com/office/drawing/2014/main" id="{D57CB232-4194-4599-AB21-8E2ADAA0D2D2}"/>
              </a:ext>
            </a:extLst>
          </p:cNvPr>
          <p:cNvSpPr txBox="1"/>
          <p:nvPr/>
        </p:nvSpPr>
        <p:spPr>
          <a:xfrm>
            <a:off x="2651744" y="4398377"/>
            <a:ext cx="2132315" cy="338554"/>
          </a:xfrm>
          <a:prstGeom prst="rect">
            <a:avLst/>
          </a:prstGeom>
          <a:solidFill>
            <a:schemeClr val="accent4"/>
          </a:solidFill>
          <a:ln>
            <a:solidFill>
              <a:schemeClr val="accent4"/>
            </a:solidFill>
          </a:ln>
        </p:spPr>
        <p:txBody>
          <a:bodyPr wrap="none" rtlCol="0">
            <a:spAutoFit/>
          </a:bodyPr>
          <a:lstStyle/>
          <a:p>
            <a:r>
              <a:rPr lang="nl-NL" b="1" dirty="0"/>
              <a:t>2 JUNI ATELIER 1A </a:t>
            </a:r>
          </a:p>
        </p:txBody>
      </p:sp>
      <p:sp>
        <p:nvSpPr>
          <p:cNvPr id="12" name="Tekstvak 11">
            <a:extLst>
              <a:ext uri="{FF2B5EF4-FFF2-40B4-BE49-F238E27FC236}">
                <a16:creationId xmlns:a16="http://schemas.microsoft.com/office/drawing/2014/main" id="{2F987F22-D332-4A64-BA6B-70E38E50BC25}"/>
              </a:ext>
            </a:extLst>
          </p:cNvPr>
          <p:cNvSpPr txBox="1"/>
          <p:nvPr/>
        </p:nvSpPr>
        <p:spPr>
          <a:xfrm>
            <a:off x="5761087" y="2892711"/>
            <a:ext cx="2246129" cy="338554"/>
          </a:xfrm>
          <a:prstGeom prst="rect">
            <a:avLst/>
          </a:prstGeom>
          <a:solidFill>
            <a:schemeClr val="accent4"/>
          </a:solidFill>
        </p:spPr>
        <p:txBody>
          <a:bodyPr wrap="none" rtlCol="0">
            <a:spAutoFit/>
          </a:bodyPr>
          <a:lstStyle/>
          <a:p>
            <a:r>
              <a:rPr lang="nl-NL" b="1" dirty="0"/>
              <a:t>16 JUNI ATELIER 1A </a:t>
            </a:r>
          </a:p>
        </p:txBody>
      </p:sp>
      <p:sp>
        <p:nvSpPr>
          <p:cNvPr id="13" name="Stroomdiagram: Verbindingslijn 12">
            <a:extLst>
              <a:ext uri="{FF2B5EF4-FFF2-40B4-BE49-F238E27FC236}">
                <a16:creationId xmlns:a16="http://schemas.microsoft.com/office/drawing/2014/main" id="{D534028A-17FD-497B-B6EB-63F81FE8CE65}"/>
              </a:ext>
            </a:extLst>
          </p:cNvPr>
          <p:cNvSpPr/>
          <p:nvPr/>
        </p:nvSpPr>
        <p:spPr>
          <a:xfrm>
            <a:off x="5207000" y="4808728"/>
            <a:ext cx="239699" cy="279400"/>
          </a:xfrm>
          <a:prstGeom prst="flowChartConnector">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Stroomdiagram: Verbindingslijn 13">
            <a:extLst>
              <a:ext uri="{FF2B5EF4-FFF2-40B4-BE49-F238E27FC236}">
                <a16:creationId xmlns:a16="http://schemas.microsoft.com/office/drawing/2014/main" id="{8A6155F0-316E-4E1F-8EFA-72193E4FA7C7}"/>
              </a:ext>
            </a:extLst>
          </p:cNvPr>
          <p:cNvSpPr/>
          <p:nvPr/>
        </p:nvSpPr>
        <p:spPr>
          <a:xfrm>
            <a:off x="8205801" y="3835400"/>
            <a:ext cx="239699" cy="279400"/>
          </a:xfrm>
          <a:prstGeom prst="flowChartConnector">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Stroomdiagram: Verbindingslijn 14">
            <a:extLst>
              <a:ext uri="{FF2B5EF4-FFF2-40B4-BE49-F238E27FC236}">
                <a16:creationId xmlns:a16="http://schemas.microsoft.com/office/drawing/2014/main" id="{4DC9E3DA-4875-44E4-B6FE-298AE99853DF}"/>
              </a:ext>
            </a:extLst>
          </p:cNvPr>
          <p:cNvSpPr/>
          <p:nvPr/>
        </p:nvSpPr>
        <p:spPr>
          <a:xfrm>
            <a:off x="6488098" y="4258677"/>
            <a:ext cx="239699" cy="279400"/>
          </a:xfrm>
          <a:prstGeom prst="flowChart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B02592A2-8D7C-405C-BD8D-8E12C2F07A95}"/>
              </a:ext>
            </a:extLst>
          </p:cNvPr>
          <p:cNvSpPr txBox="1"/>
          <p:nvPr/>
        </p:nvSpPr>
        <p:spPr>
          <a:xfrm>
            <a:off x="5540403" y="3920123"/>
            <a:ext cx="947695" cy="338554"/>
          </a:xfrm>
          <a:prstGeom prst="rect">
            <a:avLst/>
          </a:prstGeom>
          <a:solidFill>
            <a:srgbClr val="FFC000"/>
          </a:solidFill>
        </p:spPr>
        <p:txBody>
          <a:bodyPr wrap="none" rtlCol="0">
            <a:spAutoFit/>
          </a:bodyPr>
          <a:lstStyle/>
          <a:p>
            <a:r>
              <a:rPr lang="nl-NL" b="1" dirty="0"/>
              <a:t>8 JUNI?</a:t>
            </a:r>
          </a:p>
        </p:txBody>
      </p:sp>
      <p:cxnSp>
        <p:nvCxnSpPr>
          <p:cNvPr id="18" name="Rechte verbindingslijn 17">
            <a:extLst>
              <a:ext uri="{FF2B5EF4-FFF2-40B4-BE49-F238E27FC236}">
                <a16:creationId xmlns:a16="http://schemas.microsoft.com/office/drawing/2014/main" id="{E72E3D7A-36EE-46FE-864A-DDD87C0186FC}"/>
              </a:ext>
            </a:extLst>
          </p:cNvPr>
          <p:cNvCxnSpPr/>
          <p:nvPr/>
        </p:nvCxnSpPr>
        <p:spPr>
          <a:xfrm>
            <a:off x="4876800" y="4736931"/>
            <a:ext cx="330200" cy="139869"/>
          </a:xfrm>
          <a:prstGeom prst="line">
            <a:avLst/>
          </a:prstGeom>
        </p:spPr>
        <p:style>
          <a:lnRef idx="2">
            <a:schemeClr val="dk1"/>
          </a:lnRef>
          <a:fillRef idx="0">
            <a:schemeClr val="dk1"/>
          </a:fillRef>
          <a:effectRef idx="1">
            <a:schemeClr val="dk1"/>
          </a:effectRef>
          <a:fontRef idx="minor">
            <a:schemeClr val="tx1"/>
          </a:fontRef>
        </p:style>
      </p:cxnSp>
      <p:cxnSp>
        <p:nvCxnSpPr>
          <p:cNvPr id="19" name="Rechte verbindingslijn 18">
            <a:extLst>
              <a:ext uri="{FF2B5EF4-FFF2-40B4-BE49-F238E27FC236}">
                <a16:creationId xmlns:a16="http://schemas.microsoft.com/office/drawing/2014/main" id="{9F5B24F0-1356-4D6A-980C-5B7F69E2B692}"/>
              </a:ext>
            </a:extLst>
          </p:cNvPr>
          <p:cNvCxnSpPr>
            <a:cxnSpLocks/>
          </p:cNvCxnSpPr>
          <p:nvPr/>
        </p:nvCxnSpPr>
        <p:spPr>
          <a:xfrm>
            <a:off x="7995450" y="3231265"/>
            <a:ext cx="210351" cy="60413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1588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227" name="SAMEN!"/>
          <p:cNvSpPr txBox="1"/>
          <p:nvPr/>
        </p:nvSpPr>
        <p:spPr>
          <a:xfrm>
            <a:off x="293354" y="161588"/>
            <a:ext cx="534544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OPGAVE 2A</a:t>
            </a:r>
            <a:endParaRPr dirty="0"/>
          </a:p>
        </p:txBody>
      </p:sp>
      <p:sp>
        <p:nvSpPr>
          <p:cNvPr id="8" name="OT 1 - INTEGRALE OPGAVE EN BELEIDSONTWIKKELING">
            <a:extLst>
              <a:ext uri="{FF2B5EF4-FFF2-40B4-BE49-F238E27FC236}">
                <a16:creationId xmlns:a16="http://schemas.microsoft.com/office/drawing/2014/main" id="{73BF4A2E-D8B4-4494-9EA0-85D3C130C592}"/>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11" name="Rechthoek 10">
            <a:extLst>
              <a:ext uri="{FF2B5EF4-FFF2-40B4-BE49-F238E27FC236}">
                <a16:creationId xmlns:a16="http://schemas.microsoft.com/office/drawing/2014/main" id="{77D63E48-CA4D-4373-B735-BE1206E4140C}"/>
              </a:ext>
            </a:extLst>
          </p:cNvPr>
          <p:cNvSpPr/>
          <p:nvPr/>
        </p:nvSpPr>
        <p:spPr>
          <a:xfrm>
            <a:off x="1117860" y="1794842"/>
            <a:ext cx="10578840" cy="494751"/>
          </a:xfrm>
          <a:prstGeom prst="rect">
            <a:avLst/>
          </a:prstGeom>
        </p:spPr>
        <p:txBody>
          <a:bodyPr wrap="square">
            <a:spAutoFit/>
          </a:bodyPr>
          <a:lstStyle/>
          <a:p>
            <a:pPr lvl="0" algn="l">
              <a:lnSpc>
                <a:spcPct val="120000"/>
              </a:lnSpc>
              <a:buSzPct val="100000"/>
              <a:defRPr sz="3000">
                <a:solidFill>
                  <a:srgbClr val="000000"/>
                </a:solidFill>
                <a:latin typeface="Arial"/>
                <a:ea typeface="Arial"/>
                <a:cs typeface="Arial"/>
                <a:sym typeface="Arial"/>
              </a:defRPr>
            </a:pPr>
            <a:r>
              <a:rPr lang="nl-NL" sz="2400" b="1" dirty="0">
                <a:solidFill>
                  <a:srgbClr val="000000"/>
                </a:solidFill>
                <a:latin typeface="Arial"/>
                <a:cs typeface="Arial"/>
                <a:sym typeface="Arial"/>
              </a:rPr>
              <a:t>In beeld brengen en analyseren van verschillende waardenmethodieken </a:t>
            </a:r>
          </a:p>
        </p:txBody>
      </p:sp>
      <p:sp>
        <p:nvSpPr>
          <p:cNvPr id="4" name="Rechthoek 3">
            <a:extLst>
              <a:ext uri="{FF2B5EF4-FFF2-40B4-BE49-F238E27FC236}">
                <a16:creationId xmlns:a16="http://schemas.microsoft.com/office/drawing/2014/main" id="{D8BF8058-A8F5-4A3B-847F-27A1ED80391B}"/>
              </a:ext>
            </a:extLst>
          </p:cNvPr>
          <p:cNvSpPr/>
          <p:nvPr/>
        </p:nvSpPr>
        <p:spPr>
          <a:xfrm>
            <a:off x="1117860" y="2699125"/>
            <a:ext cx="11124940" cy="8228215"/>
          </a:xfrm>
          <a:prstGeom prst="rect">
            <a:avLst/>
          </a:prstGeom>
        </p:spPr>
        <p:txBody>
          <a:bodyPr wrap="square">
            <a:spAutoFit/>
          </a:bodyPr>
          <a:lstStyle/>
          <a:p>
            <a:pPr lvl="0" algn="l"/>
            <a:r>
              <a:rPr lang="nl-NL" sz="1400" u="sng" dirty="0"/>
              <a:t>Opgave</a:t>
            </a:r>
          </a:p>
          <a:p>
            <a:pPr marL="285750" lvl="0" indent="-285750" algn="l">
              <a:buFont typeface="Arial" panose="020B0604020202020204" pitchFamily="34" charset="0"/>
              <a:buChar char="•"/>
            </a:pPr>
            <a:r>
              <a:rPr lang="nl-NL" sz="1400" dirty="0"/>
              <a:t>In beeld brengen van de verschillende waarden(</a:t>
            </a:r>
            <a:r>
              <a:rPr lang="nl-NL" sz="1400" dirty="0" err="1"/>
              <a:t>berekenings</a:t>
            </a:r>
            <a:r>
              <a:rPr lang="nl-NL" sz="1400" dirty="0"/>
              <a:t>)methodieken, </a:t>
            </a:r>
          </a:p>
          <a:p>
            <a:pPr lvl="0" algn="l"/>
            <a:endParaRPr lang="nl-NL" sz="1400" dirty="0"/>
          </a:p>
          <a:p>
            <a:pPr lvl="0" algn="l"/>
            <a:r>
              <a:rPr lang="nl-NL" sz="1400" u="sng" dirty="0"/>
              <a:t>Doel</a:t>
            </a:r>
          </a:p>
          <a:p>
            <a:pPr marL="285750" lvl="0" indent="-285750" algn="l">
              <a:buFont typeface="Arial" panose="020B0604020202020204" pitchFamily="34" charset="0"/>
              <a:buChar char="•"/>
            </a:pPr>
            <a:r>
              <a:rPr lang="nl-NL" sz="1400" dirty="0"/>
              <a:t>Overzicht van de verschillende waardenberekeningstools</a:t>
            </a:r>
          </a:p>
          <a:p>
            <a:pPr marL="285750" lvl="0" indent="-285750" algn="l">
              <a:buFont typeface="Arial" panose="020B0604020202020204" pitchFamily="34" charset="0"/>
              <a:buChar char="•"/>
            </a:pPr>
            <a:r>
              <a:rPr lang="nl-NL" sz="1400" dirty="0"/>
              <a:t>Per tool in beeld brengen scope, schaalniveau, toepasbaarheid, type vraagstuk, pro’s en contra’s, voor welke doelgroepen interessant </a:t>
            </a:r>
          </a:p>
          <a:p>
            <a:pPr marL="285750" lvl="0" indent="-285750" algn="l">
              <a:buFont typeface="Arial" panose="020B0604020202020204" pitchFamily="34" charset="0"/>
              <a:buChar char="•"/>
            </a:pPr>
            <a:r>
              <a:rPr lang="nl-NL" sz="1400" dirty="0"/>
              <a:t>Formuleren eerste tussenconclusie of we tot één generieke methodiek of meerdere specifieke methodieken moeten komen</a:t>
            </a:r>
          </a:p>
          <a:p>
            <a:pPr lvl="0" algn="l"/>
            <a:endParaRPr lang="nl-NL" sz="1400" dirty="0"/>
          </a:p>
          <a:p>
            <a:pPr lvl="0" algn="l"/>
            <a:r>
              <a:rPr lang="nl-NL" sz="1400" u="sng" dirty="0"/>
              <a:t>Aanpak</a:t>
            </a:r>
          </a:p>
          <a:p>
            <a:pPr marL="285750" indent="-285750" algn="l">
              <a:buFont typeface="Arial" panose="020B0604020202020204" pitchFamily="34" charset="0"/>
              <a:buChar char="•"/>
            </a:pPr>
            <a:r>
              <a:rPr lang="nl-NL" sz="1400" dirty="0"/>
              <a:t>Opdracht aan ingevoerd bureau</a:t>
            </a:r>
          </a:p>
          <a:p>
            <a:pPr marL="285750" indent="-285750" algn="l">
              <a:buFont typeface="Arial" panose="020B0604020202020204" pitchFamily="34" charset="0"/>
              <a:buChar char="•"/>
            </a:pPr>
            <a:r>
              <a:rPr lang="nl-NL" sz="1400" dirty="0"/>
              <a:t>Vooral deskresearch, met gerichte interviews bij direct betrokkenen</a:t>
            </a:r>
          </a:p>
          <a:p>
            <a:pPr algn="l"/>
            <a:endParaRPr lang="nl-NL" sz="1400" dirty="0"/>
          </a:p>
          <a:p>
            <a:pPr algn="l"/>
            <a:r>
              <a:rPr lang="nl-NL" sz="1400" u="sng" dirty="0"/>
              <a:t>Tijd</a:t>
            </a:r>
          </a:p>
          <a:p>
            <a:pPr marL="285750" indent="-285750" algn="l">
              <a:buFont typeface="Arial" panose="020B0604020202020204" pitchFamily="34" charset="0"/>
              <a:buChar char="•"/>
            </a:pPr>
            <a:r>
              <a:rPr lang="nl-NL" sz="1400" dirty="0"/>
              <a:t>Juni-Okt 2021 (max 3 maanden)</a:t>
            </a:r>
          </a:p>
          <a:p>
            <a:pPr marL="285750" indent="-285750" algn="l">
              <a:buFont typeface="Arial" panose="020B0604020202020204" pitchFamily="34" charset="0"/>
              <a:buChar char="•"/>
            </a:pPr>
            <a:r>
              <a:rPr lang="nl-NL" sz="1400" dirty="0"/>
              <a:t>Okt 2021: rapportage gereed</a:t>
            </a:r>
          </a:p>
          <a:p>
            <a:pPr algn="l"/>
            <a:endParaRPr lang="nl-NL" sz="1400" dirty="0"/>
          </a:p>
          <a:p>
            <a:pPr lvl="0" algn="l"/>
            <a:r>
              <a:rPr lang="nl-NL" sz="1400" u="sng" dirty="0"/>
              <a:t>Budget</a:t>
            </a:r>
          </a:p>
          <a:p>
            <a:pPr marL="285750" lvl="0" indent="-285750" algn="l">
              <a:buFont typeface="Arial" panose="020B0604020202020204" pitchFamily="34" charset="0"/>
              <a:buChar char="•"/>
            </a:pPr>
            <a:r>
              <a:rPr lang="nl-NL" sz="1400" dirty="0"/>
              <a:t>25K</a:t>
            </a:r>
          </a:p>
          <a:p>
            <a:pPr lvl="0" algn="l"/>
            <a:endParaRPr lang="nl-NL" sz="1400" dirty="0"/>
          </a:p>
          <a:p>
            <a:pPr lvl="0" algn="l"/>
            <a:r>
              <a:rPr lang="nl-NL" sz="1400" u="sng" dirty="0"/>
              <a:t>Voorbeelden</a:t>
            </a:r>
          </a:p>
          <a:p>
            <a:pPr marL="285750" lvl="0" indent="-285750" algn="l">
              <a:buFont typeface="Arial" panose="020B0604020202020204" pitchFamily="34" charset="0"/>
              <a:buChar char="•"/>
            </a:pPr>
            <a:r>
              <a:rPr lang="nl-NL" sz="1400" dirty="0"/>
              <a:t>In Nederland: </a:t>
            </a:r>
            <a:r>
              <a:rPr lang="nl-NL" sz="1400" dirty="0" err="1"/>
              <a:t>Teebstad</a:t>
            </a:r>
            <a:r>
              <a:rPr lang="nl-NL" sz="1400" dirty="0"/>
              <a:t>, I-tree (</a:t>
            </a:r>
            <a:r>
              <a:rPr lang="nl-NL" sz="1400" dirty="0" err="1"/>
              <a:t>vb</a:t>
            </a:r>
            <a:r>
              <a:rPr lang="nl-NL" sz="1400" dirty="0"/>
              <a:t> Dordrecht), Groene waardenplanner (</a:t>
            </a:r>
            <a:r>
              <a:rPr lang="nl-NL" sz="1400" dirty="0" err="1"/>
              <a:t>vb</a:t>
            </a:r>
            <a:r>
              <a:rPr lang="nl-NL" sz="1400" dirty="0"/>
              <a:t> Amsterdam), MKBA, </a:t>
            </a:r>
            <a:r>
              <a:rPr lang="nl-NL" sz="1400" dirty="0" err="1"/>
              <a:t>Naturvation</a:t>
            </a:r>
            <a:r>
              <a:rPr lang="nl-NL" sz="1400" dirty="0"/>
              <a:t> (Wouter </a:t>
            </a:r>
            <a:r>
              <a:rPr lang="nl-NL" sz="1400" dirty="0" err="1"/>
              <a:t>Botzen</a:t>
            </a:r>
            <a:r>
              <a:rPr lang="nl-NL" sz="1400" dirty="0"/>
              <a:t> (VU) en </a:t>
            </a:r>
            <a:r>
              <a:rPr lang="nl-NL" sz="1400" dirty="0" err="1"/>
              <a:t>Marija</a:t>
            </a:r>
            <a:r>
              <a:rPr lang="nl-NL" sz="1400" dirty="0"/>
              <a:t> </a:t>
            </a:r>
            <a:r>
              <a:rPr lang="nl-NL" sz="1400" dirty="0" err="1"/>
              <a:t>Bockorjova</a:t>
            </a:r>
            <a:r>
              <a:rPr lang="nl-NL" sz="1400" dirty="0"/>
              <a:t> (TU Eindhoven), </a:t>
            </a:r>
            <a:r>
              <a:rPr lang="nl-NL" sz="1400" dirty="0" err="1"/>
              <a:t>Kernwaardematrix</a:t>
            </a:r>
            <a:r>
              <a:rPr lang="nl-NL" sz="1400" dirty="0"/>
              <a:t> </a:t>
            </a:r>
            <a:r>
              <a:rPr lang="nl-NL" sz="1400" dirty="0" err="1"/>
              <a:t>IAmPro</a:t>
            </a:r>
            <a:r>
              <a:rPr lang="nl-NL" sz="1400" dirty="0"/>
              <a:t>, </a:t>
            </a:r>
          </a:p>
          <a:p>
            <a:pPr marL="285750" lvl="0" indent="-285750" algn="l">
              <a:buFont typeface="Arial" panose="020B0604020202020204" pitchFamily="34" charset="0"/>
              <a:buChar char="•"/>
            </a:pPr>
            <a:r>
              <a:rPr lang="nl-NL" sz="1400" dirty="0"/>
              <a:t>Buitenland: Taskforce Urban </a:t>
            </a:r>
            <a:r>
              <a:rPr lang="nl-NL" sz="1400" dirty="0" err="1"/>
              <a:t>Naturebased</a:t>
            </a:r>
            <a:r>
              <a:rPr lang="nl-NL" sz="1400" dirty="0"/>
              <a:t> </a:t>
            </a:r>
            <a:r>
              <a:rPr lang="nl-NL" sz="1400" dirty="0" err="1"/>
              <a:t>solutions</a:t>
            </a:r>
            <a:r>
              <a:rPr lang="nl-NL" sz="1400" dirty="0"/>
              <a:t> EU (via Helen), Six </a:t>
            </a:r>
            <a:r>
              <a:rPr lang="nl-NL" sz="1400" dirty="0" err="1"/>
              <a:t>Capitals</a:t>
            </a:r>
            <a:r>
              <a:rPr lang="nl-NL" sz="1400" dirty="0"/>
              <a:t>, </a:t>
            </a:r>
            <a:r>
              <a:rPr lang="nl-NL" sz="1400" dirty="0" err="1"/>
              <a:t>Sustainable</a:t>
            </a:r>
            <a:r>
              <a:rPr lang="nl-NL" sz="1400" dirty="0"/>
              <a:t> Asset </a:t>
            </a:r>
            <a:r>
              <a:rPr lang="nl-NL" sz="1400" dirty="0" err="1"/>
              <a:t>Valuation</a:t>
            </a:r>
            <a:r>
              <a:rPr lang="nl-NL" sz="1400" dirty="0"/>
              <a:t> Tool (SAVI), ……</a:t>
            </a:r>
          </a:p>
          <a:p>
            <a:pPr marL="285750" lvl="0" indent="-285750" algn="l">
              <a:buFont typeface="Arial" panose="020B0604020202020204" pitchFamily="34" charset="0"/>
              <a:buChar char="•"/>
            </a:pPr>
            <a:endParaRPr lang="nl-NL" sz="1400" dirty="0"/>
          </a:p>
          <a:p>
            <a:pPr lvl="0" algn="l"/>
            <a:r>
              <a:rPr lang="nl-NL" sz="1400" u="sng" dirty="0"/>
              <a:t>Bureaus/personen die in aanmerking komen </a:t>
            </a:r>
          </a:p>
          <a:p>
            <a:pPr marL="285750" lvl="0" indent="-285750" algn="l">
              <a:buFont typeface="Arial" panose="020B0604020202020204" pitchFamily="34" charset="0"/>
              <a:buChar char="•"/>
            </a:pPr>
            <a:r>
              <a:rPr lang="nl-NL" sz="1400" dirty="0"/>
              <a:t>Witteveen en Bos / …</a:t>
            </a:r>
          </a:p>
          <a:p>
            <a:pPr marL="285750" lvl="0" indent="-285750" algn="l">
              <a:buFont typeface="Arial" panose="020B0604020202020204" pitchFamily="34" charset="0"/>
              <a:buChar char="•"/>
            </a:pPr>
            <a:r>
              <a:rPr lang="nl-NL" sz="1400" dirty="0" err="1"/>
              <a:t>Rebelgroup</a:t>
            </a:r>
            <a:r>
              <a:rPr lang="nl-NL" sz="1400" dirty="0"/>
              <a:t> / …</a:t>
            </a:r>
          </a:p>
          <a:p>
            <a:pPr marL="285750" lvl="0" indent="-285750" algn="l">
              <a:buFont typeface="Arial" panose="020B0604020202020204" pitchFamily="34" charset="0"/>
              <a:buChar char="•"/>
            </a:pPr>
            <a:r>
              <a:rPr lang="nl-NL" sz="1400" dirty="0"/>
              <a:t>….</a:t>
            </a:r>
          </a:p>
          <a:p>
            <a:pPr marL="285750" lvl="0" indent="-285750" algn="l">
              <a:buFont typeface="Arial" panose="020B0604020202020204" pitchFamily="34" charset="0"/>
              <a:buChar char="•"/>
            </a:pPr>
            <a:endParaRPr lang="nl-NL" sz="1400" dirty="0"/>
          </a:p>
          <a:p>
            <a:pPr lvl="0" algn="l"/>
            <a:endParaRPr lang="nl-NL" sz="1400" dirty="0"/>
          </a:p>
          <a:p>
            <a:pPr marL="285750" lvl="0" indent="-285750" algn="l">
              <a:buFont typeface="Arial" panose="020B0604020202020204" pitchFamily="34" charset="0"/>
              <a:buChar char="•"/>
            </a:pPr>
            <a:endParaRPr lang="nl-NL" sz="1400" dirty="0"/>
          </a:p>
          <a:p>
            <a:pPr lvl="0" algn="l"/>
            <a:endParaRPr lang="nl-NL" sz="1400" dirty="0"/>
          </a:p>
          <a:p>
            <a:pPr lvl="0" algn="l"/>
            <a:endParaRPr lang="nl-NL" dirty="0"/>
          </a:p>
          <a:p>
            <a:pPr lvl="0" algn="l"/>
            <a:endParaRPr lang="nl-NL" b="1" dirty="0">
              <a:solidFill>
                <a:schemeClr val="tx1">
                  <a:lumMod val="50000"/>
                </a:schemeClr>
              </a:solidFill>
            </a:endParaRPr>
          </a:p>
          <a:p>
            <a:pPr lvl="0" algn="l"/>
            <a:endParaRPr lang="nl-NL" b="1" dirty="0">
              <a:solidFill>
                <a:schemeClr val="tx1">
                  <a:lumMod val="50000"/>
                </a:schemeClr>
              </a:solidFill>
            </a:endParaRPr>
          </a:p>
          <a:p>
            <a:pPr algn="l">
              <a:lnSpc>
                <a:spcPct val="120000"/>
              </a:lnSpc>
              <a:buSzPct val="100000"/>
              <a:defRPr sz="3000">
                <a:solidFill>
                  <a:srgbClr val="000000"/>
                </a:solidFill>
                <a:latin typeface="Arial"/>
                <a:ea typeface="Arial"/>
                <a:cs typeface="Arial"/>
                <a:sym typeface="Arial"/>
              </a:defRPr>
            </a:pPr>
            <a:endParaRPr lang="nl-NL" b="1" dirty="0"/>
          </a:p>
        </p:txBody>
      </p:sp>
    </p:spTree>
    <p:extLst>
      <p:ext uri="{BB962C8B-B14F-4D97-AF65-F5344CB8AC3E}">
        <p14:creationId xmlns:p14="http://schemas.microsoft.com/office/powerpoint/2010/main" val="31770042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227" name="SAMEN!"/>
          <p:cNvSpPr txBox="1"/>
          <p:nvPr/>
        </p:nvSpPr>
        <p:spPr>
          <a:xfrm>
            <a:off x="293354" y="161588"/>
            <a:ext cx="534544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OPGAVE 2B</a:t>
            </a:r>
            <a:endParaRPr dirty="0"/>
          </a:p>
        </p:txBody>
      </p:sp>
      <p:sp>
        <p:nvSpPr>
          <p:cNvPr id="8" name="OT 1 - INTEGRALE OPGAVE EN BELEIDSONTWIKKELING">
            <a:extLst>
              <a:ext uri="{FF2B5EF4-FFF2-40B4-BE49-F238E27FC236}">
                <a16:creationId xmlns:a16="http://schemas.microsoft.com/office/drawing/2014/main" id="{73BF4A2E-D8B4-4494-9EA0-85D3C130C592}"/>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11" name="Rechthoek 10">
            <a:extLst>
              <a:ext uri="{FF2B5EF4-FFF2-40B4-BE49-F238E27FC236}">
                <a16:creationId xmlns:a16="http://schemas.microsoft.com/office/drawing/2014/main" id="{77D63E48-CA4D-4373-B735-BE1206E4140C}"/>
              </a:ext>
            </a:extLst>
          </p:cNvPr>
          <p:cNvSpPr/>
          <p:nvPr/>
        </p:nvSpPr>
        <p:spPr>
          <a:xfrm>
            <a:off x="1117860" y="1794842"/>
            <a:ext cx="10578840" cy="494751"/>
          </a:xfrm>
          <a:prstGeom prst="rect">
            <a:avLst/>
          </a:prstGeom>
        </p:spPr>
        <p:txBody>
          <a:bodyPr wrap="square">
            <a:spAutoFit/>
          </a:bodyPr>
          <a:lstStyle/>
          <a:p>
            <a:pPr lvl="0" algn="l">
              <a:lnSpc>
                <a:spcPct val="120000"/>
              </a:lnSpc>
              <a:buSzPct val="100000"/>
              <a:defRPr sz="3000">
                <a:solidFill>
                  <a:srgbClr val="000000"/>
                </a:solidFill>
                <a:latin typeface="Arial"/>
                <a:ea typeface="Arial"/>
                <a:cs typeface="Arial"/>
                <a:sym typeface="Arial"/>
              </a:defRPr>
            </a:pPr>
            <a:r>
              <a:rPr lang="nl-NL" sz="2400" b="1" dirty="0">
                <a:solidFill>
                  <a:srgbClr val="000000"/>
                </a:solidFill>
                <a:latin typeface="Arial"/>
                <a:cs typeface="Arial"/>
                <a:sym typeface="Arial"/>
              </a:rPr>
              <a:t>In beeld brengen en doorgronden van de verschillende baathouders</a:t>
            </a:r>
          </a:p>
        </p:txBody>
      </p:sp>
      <p:sp>
        <p:nvSpPr>
          <p:cNvPr id="4" name="Rechthoek 3">
            <a:extLst>
              <a:ext uri="{FF2B5EF4-FFF2-40B4-BE49-F238E27FC236}">
                <a16:creationId xmlns:a16="http://schemas.microsoft.com/office/drawing/2014/main" id="{D8BF8058-A8F5-4A3B-847F-27A1ED80391B}"/>
              </a:ext>
            </a:extLst>
          </p:cNvPr>
          <p:cNvSpPr/>
          <p:nvPr/>
        </p:nvSpPr>
        <p:spPr>
          <a:xfrm>
            <a:off x="1117860" y="2608415"/>
            <a:ext cx="11124940" cy="9089989"/>
          </a:xfrm>
          <a:prstGeom prst="rect">
            <a:avLst/>
          </a:prstGeom>
        </p:spPr>
        <p:txBody>
          <a:bodyPr wrap="square">
            <a:spAutoFit/>
          </a:bodyPr>
          <a:lstStyle/>
          <a:p>
            <a:pPr lvl="0" algn="l"/>
            <a:r>
              <a:rPr lang="nl-NL" sz="1400" u="sng" dirty="0"/>
              <a:t>Opgave</a:t>
            </a:r>
          </a:p>
          <a:p>
            <a:pPr marL="285750" lvl="0" indent="-285750" algn="l">
              <a:buFont typeface="Arial" panose="020B0604020202020204" pitchFamily="34" charset="0"/>
              <a:buChar char="•"/>
            </a:pPr>
            <a:r>
              <a:rPr lang="nl-NL" sz="1400" dirty="0"/>
              <a:t>De partijen die de kosten dragen zijn vaak wel bekend. De baathouders – de partijen die profiteren van de investering – zijn divers en niet systematisch in het vizier. Wie zijn deze baathouders? Welke baten hebben zij van de investering? En hoe zijn deze baten zichtbaar binnen hun begroting?</a:t>
            </a:r>
          </a:p>
          <a:p>
            <a:pPr lvl="0" algn="l"/>
            <a:endParaRPr lang="nl-NL" sz="1400" dirty="0"/>
          </a:p>
          <a:p>
            <a:pPr lvl="0" algn="l"/>
            <a:r>
              <a:rPr lang="nl-NL" sz="1400" u="sng" dirty="0"/>
              <a:t>Doel</a:t>
            </a:r>
          </a:p>
          <a:p>
            <a:pPr marL="285750" indent="-285750" algn="l">
              <a:buFont typeface="Arial" panose="020B0604020202020204" pitchFamily="34" charset="0"/>
              <a:buChar char="•"/>
            </a:pPr>
            <a:r>
              <a:rPr lang="nl-NL" sz="1400" dirty="0"/>
              <a:t>In beeld brengen van de (vertegenwoordigers van de) verschillende baathouders: </a:t>
            </a:r>
          </a:p>
          <a:p>
            <a:pPr lvl="1" indent="0" algn="l"/>
            <a:r>
              <a:rPr lang="nl-NL" sz="1400" dirty="0"/>
              <a:t>	Binnen gemeente (bijvoorbeeld Maatschappelijke Ontwikkeling, GGD, Politie, ...)</a:t>
            </a:r>
          </a:p>
          <a:p>
            <a:pPr lvl="1" indent="0" algn="l"/>
            <a:r>
              <a:rPr lang="nl-NL" sz="1400" dirty="0"/>
              <a:t>	Buiten gemeente (bijvoorbeeld </a:t>
            </a:r>
            <a:r>
              <a:rPr lang="nl-NL" sz="1400" dirty="0" err="1"/>
              <a:t>zorgverzekaars</a:t>
            </a:r>
            <a:r>
              <a:rPr lang="nl-NL" sz="1400" dirty="0"/>
              <a:t>, huisartsen, ontwikkelaars, huiseigenaren, kabels en 	leidingenbedrijven, ….)</a:t>
            </a:r>
          </a:p>
          <a:p>
            <a:pPr lvl="1" indent="0" algn="l"/>
            <a:r>
              <a:rPr lang="nl-NL" sz="1400" dirty="0"/>
              <a:t>	Niet institutionele baathouders (bijvoorbeeld: biodiversiteit, CO2-reductie, …)</a:t>
            </a:r>
          </a:p>
          <a:p>
            <a:pPr marL="285750" indent="-285750" algn="l">
              <a:buFont typeface="Arial" panose="020B0604020202020204" pitchFamily="34" charset="0"/>
              <a:buChar char="•"/>
            </a:pPr>
            <a:r>
              <a:rPr lang="nl-NL" sz="1400" dirty="0"/>
              <a:t>Per baathouder in beeld brengen van de relatie met de integrale opgaven, benoemen potentiële baten en doorgronden van ‘de taal’ van de baathouder</a:t>
            </a:r>
          </a:p>
          <a:p>
            <a:pPr lvl="0" algn="l"/>
            <a:endParaRPr lang="nl-NL" sz="1400" dirty="0"/>
          </a:p>
          <a:p>
            <a:pPr lvl="0" algn="l"/>
            <a:r>
              <a:rPr lang="nl-NL" sz="1400" u="sng" dirty="0"/>
              <a:t>Aanpak</a:t>
            </a:r>
          </a:p>
          <a:p>
            <a:pPr marL="285750" indent="-285750" algn="l">
              <a:buFont typeface="Arial" panose="020B0604020202020204" pitchFamily="34" charset="0"/>
              <a:buChar char="•"/>
            </a:pPr>
            <a:r>
              <a:rPr lang="nl-NL" sz="1400" dirty="0"/>
              <a:t>Ontwikkelteam 4 laat zich ondersteunen door een persoon/bureau die de baathouders in beeld brengt, desk research doet, de relevante vertegenwoordigers in beeld brengt, hier eerste contacten mee legt en de gesprekken van het ontwikkelteam met deze personen voorbereid. </a:t>
            </a:r>
          </a:p>
          <a:p>
            <a:pPr marL="285750" indent="-285750" algn="l">
              <a:buFont typeface="Arial" panose="020B0604020202020204" pitchFamily="34" charset="0"/>
              <a:buChar char="•"/>
            </a:pPr>
            <a:r>
              <a:rPr lang="nl-NL" sz="1400" dirty="0"/>
              <a:t>Persoon/bureau legt gesprekken vast en stelt  rapportage op</a:t>
            </a:r>
          </a:p>
          <a:p>
            <a:pPr marL="285750" indent="-285750" algn="l">
              <a:buFont typeface="Arial" panose="020B0604020202020204" pitchFamily="34" charset="0"/>
              <a:buChar char="•"/>
            </a:pPr>
            <a:endParaRPr lang="nl-NL" sz="1400" dirty="0"/>
          </a:p>
          <a:p>
            <a:pPr algn="l"/>
            <a:r>
              <a:rPr lang="nl-NL" sz="1400" u="sng" dirty="0"/>
              <a:t>Tijd</a:t>
            </a:r>
          </a:p>
          <a:p>
            <a:pPr marL="285750" indent="-285750" algn="l">
              <a:buFont typeface="Arial" panose="020B0604020202020204" pitchFamily="34" charset="0"/>
              <a:buChar char="•"/>
            </a:pPr>
            <a:r>
              <a:rPr lang="nl-NL" sz="1400" dirty="0"/>
              <a:t>Juni – Okt 2021: verkenning / deskresearch baathouders, voorbereiding + inplannen gesprekken</a:t>
            </a:r>
          </a:p>
          <a:p>
            <a:pPr marL="285750" indent="-285750" algn="l">
              <a:buFont typeface="Arial" panose="020B0604020202020204" pitchFamily="34" charset="0"/>
              <a:buChar char="•"/>
            </a:pPr>
            <a:r>
              <a:rPr lang="nl-NL" sz="1400" dirty="0"/>
              <a:t>Okt – Dec 2021: verdiepingsgesprekken met baathouders (hierbij ook gebruikmaken van de output opgave 2A)</a:t>
            </a:r>
          </a:p>
          <a:p>
            <a:pPr marL="285750" indent="-285750" algn="l">
              <a:buFont typeface="Arial" panose="020B0604020202020204" pitchFamily="34" charset="0"/>
              <a:buChar char="•"/>
            </a:pPr>
            <a:r>
              <a:rPr lang="nl-NL" sz="1400" dirty="0"/>
              <a:t>Jan 2022: rapportage gereed</a:t>
            </a:r>
          </a:p>
          <a:p>
            <a:pPr marL="285750" indent="-285750" algn="l">
              <a:buFont typeface="Arial" panose="020B0604020202020204" pitchFamily="34" charset="0"/>
              <a:buChar char="•"/>
            </a:pPr>
            <a:endParaRPr lang="nl-NL" sz="1400" dirty="0"/>
          </a:p>
          <a:p>
            <a:pPr algn="l"/>
            <a:endParaRPr lang="nl-NL" sz="1400" dirty="0"/>
          </a:p>
          <a:p>
            <a:pPr lvl="0" algn="l"/>
            <a:r>
              <a:rPr lang="nl-NL" sz="1400" u="sng" dirty="0"/>
              <a:t>Budget:</a:t>
            </a:r>
          </a:p>
          <a:p>
            <a:pPr lvl="0" algn="l"/>
            <a:r>
              <a:rPr lang="nl-NL" sz="1400" dirty="0"/>
              <a:t>50K</a:t>
            </a:r>
          </a:p>
          <a:p>
            <a:pPr lvl="0" algn="l"/>
            <a:endParaRPr lang="nl-NL" sz="1400" dirty="0"/>
          </a:p>
          <a:p>
            <a:pPr lvl="0" algn="l"/>
            <a:r>
              <a:rPr lang="nl-NL" sz="1400" u="sng" dirty="0"/>
              <a:t>Bureaus/personen die in aanmerking komen </a:t>
            </a:r>
          </a:p>
          <a:p>
            <a:pPr marL="285750" lvl="0" indent="-285750" algn="l">
              <a:buFont typeface="Arial" panose="020B0604020202020204" pitchFamily="34" charset="0"/>
              <a:buChar char="•"/>
            </a:pPr>
            <a:r>
              <a:rPr lang="nl-NL" sz="1400" dirty="0"/>
              <a:t>Witteveen en Bos / …</a:t>
            </a:r>
          </a:p>
          <a:p>
            <a:pPr marL="285750" lvl="0" indent="-285750" algn="l">
              <a:buFont typeface="Arial" panose="020B0604020202020204" pitchFamily="34" charset="0"/>
              <a:buChar char="•"/>
            </a:pPr>
            <a:r>
              <a:rPr lang="nl-NL" sz="1400" dirty="0" err="1"/>
              <a:t>Rebelgroup</a:t>
            </a:r>
            <a:r>
              <a:rPr lang="nl-NL" sz="1400" dirty="0"/>
              <a:t> / …</a:t>
            </a:r>
          </a:p>
          <a:p>
            <a:pPr marL="285750" lvl="0" indent="-285750" algn="l">
              <a:buFont typeface="Arial" panose="020B0604020202020204" pitchFamily="34" charset="0"/>
              <a:buChar char="•"/>
            </a:pPr>
            <a:r>
              <a:rPr lang="nl-NL" sz="1400" dirty="0"/>
              <a:t>….</a:t>
            </a:r>
          </a:p>
          <a:p>
            <a:pPr marL="285750" lvl="0" indent="-285750" algn="l">
              <a:buFont typeface="Arial" panose="020B0604020202020204" pitchFamily="34" charset="0"/>
              <a:buChar char="•"/>
            </a:pPr>
            <a:endParaRPr lang="nl-NL" sz="1400" dirty="0"/>
          </a:p>
          <a:p>
            <a:pPr lvl="0" algn="l"/>
            <a:endParaRPr lang="nl-NL" sz="1400" dirty="0"/>
          </a:p>
          <a:p>
            <a:pPr lvl="0" algn="l"/>
            <a:endParaRPr lang="nl-NL" sz="1400" dirty="0"/>
          </a:p>
          <a:p>
            <a:pPr lvl="0" algn="l"/>
            <a:endParaRPr lang="nl-NL" dirty="0"/>
          </a:p>
          <a:p>
            <a:pPr lvl="0" algn="l"/>
            <a:endParaRPr lang="nl-NL" b="1" dirty="0">
              <a:solidFill>
                <a:schemeClr val="tx1">
                  <a:lumMod val="50000"/>
                </a:schemeClr>
              </a:solidFill>
            </a:endParaRPr>
          </a:p>
          <a:p>
            <a:pPr lvl="0" algn="l"/>
            <a:endParaRPr lang="nl-NL" b="1" dirty="0">
              <a:solidFill>
                <a:schemeClr val="tx1">
                  <a:lumMod val="50000"/>
                </a:schemeClr>
              </a:solidFill>
            </a:endParaRPr>
          </a:p>
          <a:p>
            <a:pPr algn="l">
              <a:lnSpc>
                <a:spcPct val="120000"/>
              </a:lnSpc>
              <a:buSzPct val="100000"/>
              <a:defRPr sz="3000">
                <a:solidFill>
                  <a:srgbClr val="000000"/>
                </a:solidFill>
                <a:latin typeface="Arial"/>
                <a:ea typeface="Arial"/>
                <a:cs typeface="Arial"/>
                <a:sym typeface="Arial"/>
              </a:defRPr>
            </a:pPr>
            <a:endParaRPr lang="nl-NL" b="1" dirty="0"/>
          </a:p>
        </p:txBody>
      </p:sp>
    </p:spTree>
    <p:extLst>
      <p:ext uri="{BB962C8B-B14F-4D97-AF65-F5344CB8AC3E}">
        <p14:creationId xmlns:p14="http://schemas.microsoft.com/office/powerpoint/2010/main" val="361116040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227" name="SAMEN!"/>
          <p:cNvSpPr txBox="1"/>
          <p:nvPr/>
        </p:nvSpPr>
        <p:spPr>
          <a:xfrm>
            <a:off x="293354" y="161588"/>
            <a:ext cx="534544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OPGAVE 2C</a:t>
            </a:r>
            <a:endParaRPr dirty="0"/>
          </a:p>
        </p:txBody>
      </p:sp>
      <p:sp>
        <p:nvSpPr>
          <p:cNvPr id="8" name="OT 1 - INTEGRALE OPGAVE EN BELEIDSONTWIKKELING">
            <a:extLst>
              <a:ext uri="{FF2B5EF4-FFF2-40B4-BE49-F238E27FC236}">
                <a16:creationId xmlns:a16="http://schemas.microsoft.com/office/drawing/2014/main" id="{73BF4A2E-D8B4-4494-9EA0-85D3C130C592}"/>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11" name="Rechthoek 10">
            <a:extLst>
              <a:ext uri="{FF2B5EF4-FFF2-40B4-BE49-F238E27FC236}">
                <a16:creationId xmlns:a16="http://schemas.microsoft.com/office/drawing/2014/main" id="{77D63E48-CA4D-4373-B735-BE1206E4140C}"/>
              </a:ext>
            </a:extLst>
          </p:cNvPr>
          <p:cNvSpPr/>
          <p:nvPr/>
        </p:nvSpPr>
        <p:spPr>
          <a:xfrm>
            <a:off x="1117860" y="1794842"/>
            <a:ext cx="10578840" cy="494751"/>
          </a:xfrm>
          <a:prstGeom prst="rect">
            <a:avLst/>
          </a:prstGeom>
        </p:spPr>
        <p:txBody>
          <a:bodyPr wrap="square">
            <a:spAutoFit/>
          </a:bodyPr>
          <a:lstStyle/>
          <a:p>
            <a:pPr lvl="0" algn="l">
              <a:lnSpc>
                <a:spcPct val="120000"/>
              </a:lnSpc>
              <a:buSzPct val="100000"/>
              <a:defRPr sz="3000">
                <a:solidFill>
                  <a:srgbClr val="000000"/>
                </a:solidFill>
                <a:latin typeface="Arial"/>
                <a:ea typeface="Arial"/>
                <a:cs typeface="Arial"/>
                <a:sym typeface="Arial"/>
              </a:defRPr>
            </a:pPr>
            <a:r>
              <a:rPr lang="nl-NL" sz="2400" b="1" dirty="0" err="1">
                <a:solidFill>
                  <a:srgbClr val="000000"/>
                </a:solidFill>
                <a:latin typeface="Arial"/>
                <a:cs typeface="Arial"/>
                <a:sym typeface="Arial"/>
              </a:rPr>
              <a:t>Monetariseren</a:t>
            </a:r>
            <a:r>
              <a:rPr lang="nl-NL" sz="2400" b="1" dirty="0">
                <a:solidFill>
                  <a:srgbClr val="000000"/>
                </a:solidFill>
                <a:latin typeface="Arial"/>
                <a:cs typeface="Arial"/>
                <a:sym typeface="Arial"/>
              </a:rPr>
              <a:t> en verrekenen van de baten</a:t>
            </a:r>
          </a:p>
        </p:txBody>
      </p:sp>
      <p:sp>
        <p:nvSpPr>
          <p:cNvPr id="4" name="Rechthoek 3">
            <a:extLst>
              <a:ext uri="{FF2B5EF4-FFF2-40B4-BE49-F238E27FC236}">
                <a16:creationId xmlns:a16="http://schemas.microsoft.com/office/drawing/2014/main" id="{D8BF8058-A8F5-4A3B-847F-27A1ED80391B}"/>
              </a:ext>
            </a:extLst>
          </p:cNvPr>
          <p:cNvSpPr/>
          <p:nvPr/>
        </p:nvSpPr>
        <p:spPr>
          <a:xfrm>
            <a:off x="1117860" y="2699125"/>
            <a:ext cx="11124940" cy="4565673"/>
          </a:xfrm>
          <a:prstGeom prst="rect">
            <a:avLst/>
          </a:prstGeom>
        </p:spPr>
        <p:txBody>
          <a:bodyPr wrap="square">
            <a:spAutoFit/>
          </a:bodyPr>
          <a:lstStyle/>
          <a:p>
            <a:pPr lvl="0" algn="l"/>
            <a:r>
              <a:rPr lang="nl-NL" sz="1400" u="sng" dirty="0"/>
              <a:t>Opgave</a:t>
            </a:r>
          </a:p>
          <a:p>
            <a:pPr marL="285750" lvl="0" indent="-285750" algn="l">
              <a:buFont typeface="Arial" panose="020B0604020202020204" pitchFamily="34" charset="0"/>
              <a:buChar char="•"/>
            </a:pPr>
            <a:r>
              <a:rPr lang="nl-NL" sz="1400" dirty="0"/>
              <a:t>Op basis van de resultaten van de verkenningen van opgaven 2A en 2B bepalen van de next steps en het gezamenlijke doel: één generieke methodiek of meerdere specifieke methodieken? </a:t>
            </a:r>
          </a:p>
          <a:p>
            <a:pPr lvl="0" algn="l"/>
            <a:endParaRPr lang="nl-NL" sz="1400" dirty="0"/>
          </a:p>
          <a:p>
            <a:pPr lvl="0" algn="l"/>
            <a:r>
              <a:rPr lang="nl-NL" sz="1400" u="sng" dirty="0"/>
              <a:t>Doel</a:t>
            </a:r>
          </a:p>
          <a:p>
            <a:pPr marL="285750" lvl="0" indent="-285750" algn="l">
              <a:buFont typeface="Arial" panose="020B0604020202020204" pitchFamily="34" charset="0"/>
              <a:buChar char="•"/>
            </a:pPr>
            <a:r>
              <a:rPr lang="nl-NL" sz="1400" dirty="0"/>
              <a:t>PM</a:t>
            </a:r>
          </a:p>
          <a:p>
            <a:pPr lvl="0" algn="l"/>
            <a:endParaRPr lang="nl-NL" sz="1400" dirty="0"/>
          </a:p>
          <a:p>
            <a:pPr lvl="0" algn="l"/>
            <a:r>
              <a:rPr lang="nl-NL" sz="1400" u="sng" dirty="0"/>
              <a:t>Aanpak</a:t>
            </a:r>
          </a:p>
          <a:p>
            <a:pPr marL="285750" indent="-285750" algn="l">
              <a:buFont typeface="Arial" panose="020B0604020202020204" pitchFamily="34" charset="0"/>
              <a:buChar char="•"/>
            </a:pPr>
            <a:r>
              <a:rPr lang="nl-NL" sz="1400" dirty="0"/>
              <a:t>PM</a:t>
            </a:r>
          </a:p>
          <a:p>
            <a:pPr marL="285750" indent="-285750" algn="l">
              <a:buFont typeface="Arial" panose="020B0604020202020204" pitchFamily="34" charset="0"/>
              <a:buChar char="•"/>
            </a:pPr>
            <a:endParaRPr lang="nl-NL" sz="1400" dirty="0"/>
          </a:p>
          <a:p>
            <a:pPr algn="l"/>
            <a:r>
              <a:rPr lang="nl-NL" sz="1400" u="sng" dirty="0"/>
              <a:t>Tijd</a:t>
            </a:r>
          </a:p>
          <a:p>
            <a:pPr marL="285750" indent="-285750" algn="l">
              <a:buFont typeface="Arial" panose="020B0604020202020204" pitchFamily="34" charset="0"/>
              <a:buChar char="•"/>
            </a:pPr>
            <a:r>
              <a:rPr lang="nl-NL" sz="1400" dirty="0"/>
              <a:t>Start in januari 2022</a:t>
            </a:r>
          </a:p>
          <a:p>
            <a:pPr algn="l"/>
            <a:endParaRPr lang="nl-NL" sz="1400" dirty="0"/>
          </a:p>
          <a:p>
            <a:pPr lvl="0" algn="l"/>
            <a:r>
              <a:rPr lang="nl-NL" sz="1400" u="sng" dirty="0"/>
              <a:t>Budget:</a:t>
            </a:r>
          </a:p>
          <a:p>
            <a:pPr marL="285750" lvl="0" indent="-285750" algn="l">
              <a:buFont typeface="Arial" panose="020B0604020202020204" pitchFamily="34" charset="0"/>
              <a:buChar char="•"/>
            </a:pPr>
            <a:r>
              <a:rPr lang="nl-NL" sz="1400" dirty="0"/>
              <a:t>PM</a:t>
            </a:r>
          </a:p>
          <a:p>
            <a:pPr lvl="0" algn="l"/>
            <a:endParaRPr lang="nl-NL" dirty="0"/>
          </a:p>
          <a:p>
            <a:pPr lvl="0" algn="l"/>
            <a:endParaRPr lang="nl-NL" b="1" dirty="0">
              <a:solidFill>
                <a:schemeClr val="tx1">
                  <a:lumMod val="50000"/>
                </a:schemeClr>
              </a:solidFill>
            </a:endParaRPr>
          </a:p>
          <a:p>
            <a:pPr lvl="0" algn="l"/>
            <a:endParaRPr lang="nl-NL" b="1" dirty="0">
              <a:solidFill>
                <a:schemeClr val="tx1">
                  <a:lumMod val="50000"/>
                </a:schemeClr>
              </a:solidFill>
            </a:endParaRPr>
          </a:p>
          <a:p>
            <a:pPr algn="l">
              <a:lnSpc>
                <a:spcPct val="120000"/>
              </a:lnSpc>
              <a:buSzPct val="100000"/>
              <a:defRPr sz="3000">
                <a:solidFill>
                  <a:srgbClr val="000000"/>
                </a:solidFill>
                <a:latin typeface="Arial"/>
                <a:ea typeface="Arial"/>
                <a:cs typeface="Arial"/>
                <a:sym typeface="Arial"/>
              </a:defRPr>
            </a:pPr>
            <a:endParaRPr lang="nl-NL" b="1" dirty="0"/>
          </a:p>
        </p:txBody>
      </p:sp>
    </p:spTree>
    <p:extLst>
      <p:ext uri="{BB962C8B-B14F-4D97-AF65-F5344CB8AC3E}">
        <p14:creationId xmlns:p14="http://schemas.microsoft.com/office/powerpoint/2010/main" val="11430077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BAE80B7-B8AA-44DE-AF60-5ECC64DF86E4}"/>
              </a:ext>
            </a:extLst>
          </p:cNvPr>
          <p:cNvSpPr>
            <a:spLocks noGrp="1"/>
          </p:cNvSpPr>
          <p:nvPr>
            <p:ph type="dt" sz="half" idx="10"/>
          </p:nvPr>
        </p:nvSpPr>
        <p:spPr/>
        <p:txBody>
          <a:bodyPr/>
          <a:lstStyle/>
          <a:p>
            <a:pPr defTabSz="975390" hangingPunct="1"/>
            <a:fld id="{F821D988-44C4-4092-9051-889A7ACF1E5E}" type="datetime1">
              <a:rPr lang="nl-NL" kern="1200">
                <a:latin typeface="Arial"/>
              </a:rPr>
              <a:pPr defTabSz="975390" hangingPunct="1"/>
              <a:t>27-5-2021</a:t>
            </a:fld>
            <a:endParaRPr lang="nl-NL" kern="1200">
              <a:latin typeface="Arial"/>
            </a:endParaRPr>
          </a:p>
        </p:txBody>
      </p:sp>
      <p:sp>
        <p:nvSpPr>
          <p:cNvPr id="5" name="Tijdelijke aanduiding voor voettekst 4">
            <a:extLst>
              <a:ext uri="{FF2B5EF4-FFF2-40B4-BE49-F238E27FC236}">
                <a16:creationId xmlns:a16="http://schemas.microsoft.com/office/drawing/2014/main" id="{13682FF8-E898-4926-9B86-B52BF70AD50F}"/>
              </a:ext>
            </a:extLst>
          </p:cNvPr>
          <p:cNvSpPr>
            <a:spLocks noGrp="1"/>
          </p:cNvSpPr>
          <p:nvPr>
            <p:ph type="ftr" sz="quarter" idx="11"/>
          </p:nvPr>
        </p:nvSpPr>
        <p:spPr/>
        <p:txBody>
          <a:bodyPr/>
          <a:lstStyle/>
          <a:p>
            <a:pPr algn="l" defTabSz="975390" hangingPunct="1"/>
            <a:r>
              <a:rPr lang="en-US" kern="1200">
                <a:latin typeface="Arial"/>
              </a:rPr>
              <a:t>City Deal OR - Ontwikkelteam 4 - Investeren</a:t>
            </a:r>
            <a:endParaRPr lang="nl-NL" kern="1200">
              <a:latin typeface="Arial"/>
            </a:endParaRPr>
          </a:p>
        </p:txBody>
      </p:sp>
      <p:sp>
        <p:nvSpPr>
          <p:cNvPr id="6" name="Tijdelijke aanduiding voor dianummer 5">
            <a:extLst>
              <a:ext uri="{FF2B5EF4-FFF2-40B4-BE49-F238E27FC236}">
                <a16:creationId xmlns:a16="http://schemas.microsoft.com/office/drawing/2014/main" id="{3DC4EA80-23C0-4A51-9E69-3850FBF958B8}"/>
              </a:ext>
            </a:extLst>
          </p:cNvPr>
          <p:cNvSpPr>
            <a:spLocks noGrp="1"/>
          </p:cNvSpPr>
          <p:nvPr>
            <p:ph type="sldNum" sz="quarter" idx="12"/>
          </p:nvPr>
        </p:nvSpPr>
        <p:spPr/>
        <p:txBody>
          <a:bodyPr/>
          <a:lstStyle/>
          <a:p>
            <a:pPr defTabSz="975390" hangingPunct="1"/>
            <a:fld id="{C29F4F46-E270-4287-8465-28979C39744B}" type="slidenum">
              <a:rPr lang="nl-NL" kern="1200">
                <a:latin typeface="Arial"/>
              </a:rPr>
              <a:pPr defTabSz="975390" hangingPunct="1"/>
              <a:t>3</a:t>
            </a:fld>
            <a:endParaRPr lang="nl-NL" kern="1200">
              <a:latin typeface="Arial"/>
            </a:endParaRPr>
          </a:p>
        </p:txBody>
      </p:sp>
      <p:pic>
        <p:nvPicPr>
          <p:cNvPr id="8" name="Afbeelding 7">
            <a:extLst>
              <a:ext uri="{FF2B5EF4-FFF2-40B4-BE49-F238E27FC236}">
                <a16:creationId xmlns:a16="http://schemas.microsoft.com/office/drawing/2014/main" id="{E650042B-F15B-4BCF-B937-3B703B8FB2C0}"/>
              </a:ext>
            </a:extLst>
          </p:cNvPr>
          <p:cNvPicPr>
            <a:picLocks noChangeAspect="1"/>
          </p:cNvPicPr>
          <p:nvPr/>
        </p:nvPicPr>
        <p:blipFill rotWithShape="1">
          <a:blip r:embed="rId2"/>
          <a:srcRect l="15572" t="22730" r="39356" b="11238"/>
          <a:stretch/>
        </p:blipFill>
        <p:spPr>
          <a:xfrm>
            <a:off x="1653469" y="2563803"/>
            <a:ext cx="6202428" cy="5111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hthoek 11">
            <a:extLst>
              <a:ext uri="{FF2B5EF4-FFF2-40B4-BE49-F238E27FC236}">
                <a16:creationId xmlns:a16="http://schemas.microsoft.com/office/drawing/2014/main" id="{0B793481-138B-4F49-9856-AD65E78ACE2A}"/>
              </a:ext>
            </a:extLst>
          </p:cNvPr>
          <p:cNvSpPr/>
          <p:nvPr/>
        </p:nvSpPr>
        <p:spPr>
          <a:xfrm>
            <a:off x="1412820" y="5823102"/>
            <a:ext cx="9938512" cy="1755648"/>
          </a:xfrm>
          <a:prstGeom prst="rect">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defTabSz="975390" hangingPunct="1"/>
            <a:endParaRPr lang="nl-NL" sz="1920" kern="1200">
              <a:solidFill>
                <a:srgbClr val="FFFFFF"/>
              </a:solidFill>
              <a:latin typeface="Arial"/>
            </a:endParaRPr>
          </a:p>
        </p:txBody>
      </p:sp>
      <p:sp>
        <p:nvSpPr>
          <p:cNvPr id="13" name="Tekstvak 12">
            <a:extLst>
              <a:ext uri="{FF2B5EF4-FFF2-40B4-BE49-F238E27FC236}">
                <a16:creationId xmlns:a16="http://schemas.microsoft.com/office/drawing/2014/main" id="{1F2DCDCF-EC98-4F0C-96DE-56F03C341F9D}"/>
              </a:ext>
            </a:extLst>
          </p:cNvPr>
          <p:cNvSpPr txBox="1"/>
          <p:nvPr/>
        </p:nvSpPr>
        <p:spPr>
          <a:xfrm>
            <a:off x="8597506" y="6309512"/>
            <a:ext cx="1620957" cy="617541"/>
          </a:xfrm>
          <a:prstGeom prst="rect">
            <a:avLst/>
          </a:prstGeom>
          <a:noFill/>
        </p:spPr>
        <p:txBody>
          <a:bodyPr wrap="none" rtlCol="0">
            <a:spAutoFit/>
          </a:bodyPr>
          <a:lstStyle/>
          <a:p>
            <a:pPr algn="l" defTabSz="975390" hangingPunct="1"/>
            <a:r>
              <a:rPr lang="nl-NL" sz="3413" kern="1200" dirty="0">
                <a:solidFill>
                  <a:srgbClr val="18933C"/>
                </a:solidFill>
                <a:latin typeface="Arial"/>
              </a:rPr>
              <a:t>27 mei </a:t>
            </a:r>
          </a:p>
        </p:txBody>
      </p:sp>
      <p:sp>
        <p:nvSpPr>
          <p:cNvPr id="18" name="WIE?">
            <a:extLst>
              <a:ext uri="{FF2B5EF4-FFF2-40B4-BE49-F238E27FC236}">
                <a16:creationId xmlns:a16="http://schemas.microsoft.com/office/drawing/2014/main" id="{09189EF4-EB1B-4C03-9BF5-175E0B0C2B82}"/>
              </a:ext>
            </a:extLst>
          </p:cNvPr>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VANDAAG</a:t>
            </a:r>
            <a:endParaRPr dirty="0"/>
          </a:p>
        </p:txBody>
      </p:sp>
    </p:spTree>
    <p:extLst>
      <p:ext uri="{BB962C8B-B14F-4D97-AF65-F5344CB8AC3E}">
        <p14:creationId xmlns:p14="http://schemas.microsoft.com/office/powerpoint/2010/main" val="278653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65" name="OT 1 - INTEGRALE OPGAVE EN BELEIDSONTWIKKELING"/>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166" name="WI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HOE</a:t>
            </a:r>
            <a:r>
              <a:rPr dirty="0"/>
              <a:t>?</a:t>
            </a:r>
          </a:p>
        </p:txBody>
      </p:sp>
      <p:pic>
        <p:nvPicPr>
          <p:cNvPr id="10" name="Afbeelding 9">
            <a:extLst>
              <a:ext uri="{FF2B5EF4-FFF2-40B4-BE49-F238E27FC236}">
                <a16:creationId xmlns:a16="http://schemas.microsoft.com/office/drawing/2014/main" id="{A90E2BEC-9D7C-4537-AA87-5C3BC63B6C17}"/>
              </a:ext>
            </a:extLst>
          </p:cNvPr>
          <p:cNvPicPr>
            <a:picLocks noChangeAspect="1"/>
          </p:cNvPicPr>
          <p:nvPr/>
        </p:nvPicPr>
        <p:blipFill rotWithShape="1">
          <a:blip r:embed="rId2"/>
          <a:srcRect l="15572" t="22730" r="39356" b="11238"/>
          <a:stretch/>
        </p:blipFill>
        <p:spPr>
          <a:xfrm>
            <a:off x="850781" y="1664677"/>
            <a:ext cx="3873619" cy="3192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5C356436-C7DB-4CFE-B9E4-2F0084C63B35}"/>
              </a:ext>
            </a:extLst>
          </p:cNvPr>
          <p:cNvPicPr>
            <a:picLocks noChangeAspect="1"/>
          </p:cNvPicPr>
          <p:nvPr/>
        </p:nvPicPr>
        <p:blipFill rotWithShape="1">
          <a:blip r:embed="rId3"/>
          <a:srcRect t="15105" b="29166"/>
          <a:stretch/>
        </p:blipFill>
        <p:spPr>
          <a:xfrm>
            <a:off x="850781" y="5252462"/>
            <a:ext cx="11303237" cy="3543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ijl: links/omhoog 7">
            <a:extLst>
              <a:ext uri="{FF2B5EF4-FFF2-40B4-BE49-F238E27FC236}">
                <a16:creationId xmlns:a16="http://schemas.microsoft.com/office/drawing/2014/main" id="{DD9BBC6E-9033-41B6-8557-54F7DF43EB99}"/>
              </a:ext>
            </a:extLst>
          </p:cNvPr>
          <p:cNvSpPr/>
          <p:nvPr/>
        </p:nvSpPr>
        <p:spPr>
          <a:xfrm rot="16200000">
            <a:off x="5683883" y="2115181"/>
            <a:ext cx="2278638" cy="2914399"/>
          </a:xfrm>
          <a:prstGeom prst="leftUpArrow">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2E750DA4-1ED0-4C20-9CFD-83487594295C}"/>
              </a:ext>
            </a:extLst>
          </p:cNvPr>
          <p:cNvSpPr/>
          <p:nvPr/>
        </p:nvSpPr>
        <p:spPr>
          <a:xfrm>
            <a:off x="6823202" y="7653179"/>
            <a:ext cx="6502400" cy="553998"/>
          </a:xfrm>
          <a:prstGeom prst="rect">
            <a:avLst/>
          </a:prstGeom>
        </p:spPr>
        <p:txBody>
          <a:bodyPr>
            <a:spAutoFit/>
          </a:bodyPr>
          <a:lstStyle/>
          <a:p>
            <a:r>
              <a:rPr lang="nl-NL" sz="3000" b="1" dirty="0"/>
              <a:t>DEZE!</a:t>
            </a:r>
          </a:p>
        </p:txBody>
      </p:sp>
    </p:spTree>
    <p:extLst>
      <p:ext uri="{BB962C8B-B14F-4D97-AF65-F5344CB8AC3E}">
        <p14:creationId xmlns:p14="http://schemas.microsoft.com/office/powerpoint/2010/main" val="27597752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165" name="OT 1 - INTEGRALE OPGAVE EN BELEIDSONTWIKKELING"/>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166" name="WIE?"/>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dirty="0"/>
              <a:t>WIE?</a:t>
            </a:r>
          </a:p>
        </p:txBody>
      </p:sp>
      <p:pic>
        <p:nvPicPr>
          <p:cNvPr id="2" name="Afbeelding 1">
            <a:extLst>
              <a:ext uri="{FF2B5EF4-FFF2-40B4-BE49-F238E27FC236}">
                <a16:creationId xmlns:a16="http://schemas.microsoft.com/office/drawing/2014/main" id="{E1F83CAE-9504-47A0-90E3-B684001EEC88}"/>
              </a:ext>
            </a:extLst>
          </p:cNvPr>
          <p:cNvPicPr>
            <a:picLocks noChangeAspect="1"/>
          </p:cNvPicPr>
          <p:nvPr/>
        </p:nvPicPr>
        <p:blipFill rotWithShape="1">
          <a:blip r:embed="rId2"/>
          <a:srcRect l="46582" t="40626" r="30859" b="25694"/>
          <a:stretch/>
        </p:blipFill>
        <p:spPr>
          <a:xfrm>
            <a:off x="4813300" y="2107279"/>
            <a:ext cx="2933700" cy="2463800"/>
          </a:xfrm>
          <a:prstGeom prst="rect">
            <a:avLst/>
          </a:prstGeom>
        </p:spPr>
      </p:pic>
      <p:grpSp>
        <p:nvGrpSpPr>
          <p:cNvPr id="7" name="Groep 6">
            <a:extLst>
              <a:ext uri="{FF2B5EF4-FFF2-40B4-BE49-F238E27FC236}">
                <a16:creationId xmlns:a16="http://schemas.microsoft.com/office/drawing/2014/main" id="{58F48118-A6E2-4A83-840E-9D69D179CD9C}"/>
              </a:ext>
            </a:extLst>
          </p:cNvPr>
          <p:cNvGrpSpPr/>
          <p:nvPr/>
        </p:nvGrpSpPr>
        <p:grpSpPr>
          <a:xfrm>
            <a:off x="822301" y="4940701"/>
            <a:ext cx="9007249" cy="2730099"/>
            <a:chOff x="860401" y="5575701"/>
            <a:chExt cx="9007249" cy="2730099"/>
          </a:xfrm>
        </p:grpSpPr>
        <p:pic>
          <p:nvPicPr>
            <p:cNvPr id="3" name="Afbeelding 2">
              <a:extLst>
                <a:ext uri="{FF2B5EF4-FFF2-40B4-BE49-F238E27FC236}">
                  <a16:creationId xmlns:a16="http://schemas.microsoft.com/office/drawing/2014/main" id="{92BF4107-E7B1-476D-A819-CFA9F549DA7F}"/>
                </a:ext>
              </a:extLst>
            </p:cNvPr>
            <p:cNvPicPr>
              <a:picLocks noChangeAspect="1"/>
            </p:cNvPicPr>
            <p:nvPr/>
          </p:nvPicPr>
          <p:blipFill rotWithShape="1">
            <a:blip r:embed="rId3"/>
            <a:srcRect l="34961" t="40798" r="19141" b="22049"/>
            <a:stretch/>
          </p:blipFill>
          <p:spPr>
            <a:xfrm>
              <a:off x="2463800" y="5588000"/>
              <a:ext cx="5969000" cy="2717800"/>
            </a:xfrm>
            <a:prstGeom prst="rect">
              <a:avLst/>
            </a:prstGeom>
          </p:spPr>
        </p:pic>
        <p:pic>
          <p:nvPicPr>
            <p:cNvPr id="4" name="Afbeelding 3">
              <a:extLst>
                <a:ext uri="{FF2B5EF4-FFF2-40B4-BE49-F238E27FC236}">
                  <a16:creationId xmlns:a16="http://schemas.microsoft.com/office/drawing/2014/main" id="{88CEA8A4-1294-402C-A6B0-B4A47517D1BE}"/>
                </a:ext>
              </a:extLst>
            </p:cNvPr>
            <p:cNvPicPr>
              <a:picLocks noChangeAspect="1"/>
            </p:cNvPicPr>
            <p:nvPr/>
          </p:nvPicPr>
          <p:blipFill rotWithShape="1">
            <a:blip r:embed="rId4"/>
            <a:srcRect l="67969" t="27604" r="18652" b="38715"/>
            <a:stretch/>
          </p:blipFill>
          <p:spPr>
            <a:xfrm>
              <a:off x="860401" y="5588000"/>
              <a:ext cx="1739900" cy="2463800"/>
            </a:xfrm>
            <a:prstGeom prst="rect">
              <a:avLst/>
            </a:prstGeom>
          </p:spPr>
        </p:pic>
        <p:pic>
          <p:nvPicPr>
            <p:cNvPr id="5" name="Afbeelding 4">
              <a:extLst>
                <a:ext uri="{FF2B5EF4-FFF2-40B4-BE49-F238E27FC236}">
                  <a16:creationId xmlns:a16="http://schemas.microsoft.com/office/drawing/2014/main" id="{6CF5CFFF-FBE9-4F10-80B6-EDEB5A70F979}"/>
                </a:ext>
              </a:extLst>
            </p:cNvPr>
            <p:cNvPicPr>
              <a:picLocks noChangeAspect="1"/>
            </p:cNvPicPr>
            <p:nvPr/>
          </p:nvPicPr>
          <p:blipFill rotWithShape="1">
            <a:blip r:embed="rId5"/>
            <a:srcRect l="73832"/>
            <a:stretch/>
          </p:blipFill>
          <p:spPr>
            <a:xfrm>
              <a:off x="8305800" y="5575701"/>
              <a:ext cx="1561850" cy="2462997"/>
            </a:xfrm>
            <a:prstGeom prst="rect">
              <a:avLst/>
            </a:prstGeom>
          </p:spPr>
        </p:pic>
      </p:grpSp>
      <p:sp>
        <p:nvSpPr>
          <p:cNvPr id="6" name="Tekstvak 5">
            <a:extLst>
              <a:ext uri="{FF2B5EF4-FFF2-40B4-BE49-F238E27FC236}">
                <a16:creationId xmlns:a16="http://schemas.microsoft.com/office/drawing/2014/main" id="{73F9B9D1-5759-4FF0-B56F-DFF04E2FF370}"/>
              </a:ext>
            </a:extLst>
          </p:cNvPr>
          <p:cNvSpPr txBox="1"/>
          <p:nvPr/>
        </p:nvSpPr>
        <p:spPr>
          <a:xfrm>
            <a:off x="1154335" y="7858353"/>
            <a:ext cx="118461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Rijksdienst </a:t>
            </a:r>
            <a:r>
              <a:rPr lang="nl-NL" sz="1200" dirty="0"/>
              <a:t>voor</a:t>
            </a:r>
          </a:p>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Ondernemend </a:t>
            </a:r>
          </a:p>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Nederland</a:t>
            </a:r>
          </a:p>
        </p:txBody>
      </p:sp>
      <p:sp>
        <p:nvSpPr>
          <p:cNvPr id="11" name="Tekstvak 10">
            <a:extLst>
              <a:ext uri="{FF2B5EF4-FFF2-40B4-BE49-F238E27FC236}">
                <a16:creationId xmlns:a16="http://schemas.microsoft.com/office/drawing/2014/main" id="{D0FC1A1E-6AE6-44C5-974A-E6279F8A07BD}"/>
              </a:ext>
            </a:extLst>
          </p:cNvPr>
          <p:cNvSpPr txBox="1"/>
          <p:nvPr/>
        </p:nvSpPr>
        <p:spPr>
          <a:xfrm>
            <a:off x="2845732" y="7858354"/>
            <a:ext cx="88806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Gemeente </a:t>
            </a:r>
          </a:p>
          <a:p>
            <a:pPr marL="0" marR="0" indent="0" algn="ctr" defTabSz="1733930" rtl="0" fontAlgn="auto" latinLnBrk="0" hangingPunct="0">
              <a:lnSpc>
                <a:spcPct val="100000"/>
              </a:lnSpc>
              <a:spcBef>
                <a:spcPts val="0"/>
              </a:spcBef>
              <a:spcAft>
                <a:spcPts val="0"/>
              </a:spcAft>
              <a:buClrTx/>
              <a:buSzTx/>
              <a:buFontTx/>
              <a:buNone/>
              <a:tabLst/>
            </a:pPr>
            <a:r>
              <a:rPr lang="nl-NL" sz="1200" dirty="0"/>
              <a:t>Amsterdam</a:t>
            </a:r>
            <a:endParaRPr kumimoji="0" lang="nl-NL" sz="1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2" name="Tekstvak 11">
            <a:extLst>
              <a:ext uri="{FF2B5EF4-FFF2-40B4-BE49-F238E27FC236}">
                <a16:creationId xmlns:a16="http://schemas.microsoft.com/office/drawing/2014/main" id="{12A8F987-FDEB-4480-A781-DA537231F565}"/>
              </a:ext>
            </a:extLst>
          </p:cNvPr>
          <p:cNvSpPr txBox="1"/>
          <p:nvPr/>
        </p:nvSpPr>
        <p:spPr>
          <a:xfrm>
            <a:off x="4252343" y="7858353"/>
            <a:ext cx="88806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Gemeente </a:t>
            </a:r>
          </a:p>
          <a:p>
            <a:pPr marL="0" marR="0" indent="0" algn="ctr" defTabSz="1733930" rtl="0" fontAlgn="auto" latinLnBrk="0" hangingPunct="0">
              <a:lnSpc>
                <a:spcPct val="100000"/>
              </a:lnSpc>
              <a:spcBef>
                <a:spcPts val="0"/>
              </a:spcBef>
              <a:spcAft>
                <a:spcPts val="0"/>
              </a:spcAft>
              <a:buClrTx/>
              <a:buSzTx/>
              <a:buFontTx/>
              <a:buNone/>
              <a:tabLst/>
            </a:pPr>
            <a:r>
              <a:rPr lang="nl-NL" sz="1200" dirty="0"/>
              <a:t>Rotterdam</a:t>
            </a:r>
            <a:endParaRPr kumimoji="0" lang="nl-NL" sz="1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3" name="Tekstvak 12">
            <a:extLst>
              <a:ext uri="{FF2B5EF4-FFF2-40B4-BE49-F238E27FC236}">
                <a16:creationId xmlns:a16="http://schemas.microsoft.com/office/drawing/2014/main" id="{9C645DDB-1033-4AD1-895E-E7F89562A5A8}"/>
              </a:ext>
            </a:extLst>
          </p:cNvPr>
          <p:cNvSpPr txBox="1"/>
          <p:nvPr/>
        </p:nvSpPr>
        <p:spPr>
          <a:xfrm>
            <a:off x="5730795" y="7883682"/>
            <a:ext cx="93134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AT </a:t>
            </a:r>
            <a:r>
              <a:rPr kumimoji="0" lang="nl-NL" sz="1200" b="0" i="0" u="none" strike="noStrike" cap="none" spc="0" normalizeH="0" baseline="0" dirty="0" err="1">
                <a:ln>
                  <a:noFill/>
                </a:ln>
                <a:solidFill>
                  <a:srgbClr val="5E5E5E"/>
                </a:solidFill>
                <a:effectLst/>
                <a:uFillTx/>
                <a:latin typeface="+mn-lt"/>
                <a:ea typeface="+mn-ea"/>
                <a:cs typeface="+mn-cs"/>
                <a:sym typeface="Helvetica Neue"/>
              </a:rPr>
              <a:t>Osborne</a:t>
            </a:r>
            <a:endParaRPr kumimoji="0" lang="nl-NL" sz="1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4" name="Tekstvak 13">
            <a:extLst>
              <a:ext uri="{FF2B5EF4-FFF2-40B4-BE49-F238E27FC236}">
                <a16:creationId xmlns:a16="http://schemas.microsoft.com/office/drawing/2014/main" id="{708BE315-C142-4F31-ADB8-EFC72AFAC209}"/>
              </a:ext>
            </a:extLst>
          </p:cNvPr>
          <p:cNvSpPr txBox="1"/>
          <p:nvPr/>
        </p:nvSpPr>
        <p:spPr>
          <a:xfrm>
            <a:off x="7285335" y="7883682"/>
            <a:ext cx="46166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KWR</a:t>
            </a:r>
          </a:p>
        </p:txBody>
      </p:sp>
      <p:pic>
        <p:nvPicPr>
          <p:cNvPr id="16" name="Afbeelding 15">
            <a:extLst>
              <a:ext uri="{FF2B5EF4-FFF2-40B4-BE49-F238E27FC236}">
                <a16:creationId xmlns:a16="http://schemas.microsoft.com/office/drawing/2014/main" id="{407805FC-2326-45CA-AD88-D32E1080865C}"/>
              </a:ext>
            </a:extLst>
          </p:cNvPr>
          <p:cNvPicPr>
            <a:picLocks noChangeAspect="1"/>
          </p:cNvPicPr>
          <p:nvPr/>
        </p:nvPicPr>
        <p:blipFill rotWithShape="1">
          <a:blip r:embed="rId3"/>
          <a:srcRect l="34961" t="40798" r="42481" b="41152"/>
          <a:stretch/>
        </p:blipFill>
        <p:spPr>
          <a:xfrm>
            <a:off x="9753350" y="4940701"/>
            <a:ext cx="2933700" cy="1320399"/>
          </a:xfrm>
          <a:prstGeom prst="rect">
            <a:avLst/>
          </a:prstGeom>
        </p:spPr>
      </p:pic>
      <p:sp>
        <p:nvSpPr>
          <p:cNvPr id="19" name="Tekstvak 18">
            <a:extLst>
              <a:ext uri="{FF2B5EF4-FFF2-40B4-BE49-F238E27FC236}">
                <a16:creationId xmlns:a16="http://schemas.microsoft.com/office/drawing/2014/main" id="{8438429B-46BC-4F85-BBCA-7AD83637D488}"/>
              </a:ext>
            </a:extLst>
          </p:cNvPr>
          <p:cNvSpPr txBox="1"/>
          <p:nvPr/>
        </p:nvSpPr>
        <p:spPr>
          <a:xfrm>
            <a:off x="8618219" y="7883682"/>
            <a:ext cx="86081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Universiteit</a:t>
            </a:r>
          </a:p>
          <a:p>
            <a:pPr marL="0" marR="0" indent="0" algn="ctr" defTabSz="1733930" rtl="0" fontAlgn="auto" latinLnBrk="0" hangingPunct="0">
              <a:lnSpc>
                <a:spcPct val="100000"/>
              </a:lnSpc>
              <a:spcBef>
                <a:spcPts val="0"/>
              </a:spcBef>
              <a:spcAft>
                <a:spcPts val="0"/>
              </a:spcAft>
              <a:buClrTx/>
              <a:buSzTx/>
              <a:buFontTx/>
              <a:buNone/>
              <a:tabLst/>
            </a:pPr>
            <a:r>
              <a:rPr lang="nl-NL" sz="1200" dirty="0"/>
              <a:t>Utrecht</a:t>
            </a:r>
            <a:endParaRPr kumimoji="0" lang="nl-NL" sz="1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0" name="Tekstvak 19">
            <a:extLst>
              <a:ext uri="{FF2B5EF4-FFF2-40B4-BE49-F238E27FC236}">
                <a16:creationId xmlns:a16="http://schemas.microsoft.com/office/drawing/2014/main" id="{A5DD759D-DFC9-4A00-9A05-D8237413D90F}"/>
              </a:ext>
            </a:extLst>
          </p:cNvPr>
          <p:cNvSpPr txBox="1"/>
          <p:nvPr/>
        </p:nvSpPr>
        <p:spPr>
          <a:xfrm>
            <a:off x="10139952" y="7883682"/>
            <a:ext cx="8624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Gemeente </a:t>
            </a:r>
          </a:p>
          <a:p>
            <a:pPr marL="0" marR="0" indent="0" algn="ctr" defTabSz="1733930" rtl="0" fontAlgn="auto" latinLnBrk="0" hangingPunct="0">
              <a:lnSpc>
                <a:spcPct val="100000"/>
              </a:lnSpc>
              <a:spcBef>
                <a:spcPts val="0"/>
              </a:spcBef>
              <a:spcAft>
                <a:spcPts val="0"/>
              </a:spcAft>
              <a:buClrTx/>
              <a:buSzTx/>
              <a:buFontTx/>
              <a:buNone/>
              <a:tabLst/>
            </a:pPr>
            <a:r>
              <a:rPr lang="nl-NL" sz="1200" dirty="0"/>
              <a:t>Tilburg</a:t>
            </a:r>
            <a:endParaRPr kumimoji="0" lang="nl-NL" sz="1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1" name="Tekstvak 20">
            <a:extLst>
              <a:ext uri="{FF2B5EF4-FFF2-40B4-BE49-F238E27FC236}">
                <a16:creationId xmlns:a16="http://schemas.microsoft.com/office/drawing/2014/main" id="{13DC1C1D-D207-4EBF-B2E1-4A4AA4A9EB87}"/>
              </a:ext>
            </a:extLst>
          </p:cNvPr>
          <p:cNvSpPr txBox="1"/>
          <p:nvPr/>
        </p:nvSpPr>
        <p:spPr>
          <a:xfrm>
            <a:off x="10099075" y="6369743"/>
            <a:ext cx="85600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1" i="0" u="sng" strike="noStrike" cap="none" spc="0" normalizeH="0" baseline="0" dirty="0">
                <a:ln>
                  <a:noFill/>
                </a:ln>
                <a:solidFill>
                  <a:schemeClr val="tx1">
                    <a:lumMod val="75000"/>
                  </a:schemeClr>
                </a:solidFill>
                <a:effectLst/>
                <a:uFillTx/>
                <a:latin typeface="+mn-lt"/>
                <a:ea typeface="+mn-ea"/>
                <a:cs typeface="+mn-cs"/>
                <a:sym typeface="Helvetica Neue"/>
              </a:rPr>
              <a:t>Fred van </a:t>
            </a:r>
          </a:p>
          <a:p>
            <a:pPr marL="0" marR="0" indent="0" algn="ctr" defTabSz="1733930" rtl="0" fontAlgn="auto" latinLnBrk="0" hangingPunct="0">
              <a:lnSpc>
                <a:spcPct val="100000"/>
              </a:lnSpc>
              <a:spcBef>
                <a:spcPts val="0"/>
              </a:spcBef>
              <a:spcAft>
                <a:spcPts val="0"/>
              </a:spcAft>
              <a:buClrTx/>
              <a:buSzTx/>
              <a:buFontTx/>
              <a:buNone/>
              <a:tabLst/>
            </a:pPr>
            <a:r>
              <a:rPr kumimoji="0" lang="nl-NL" sz="1200" b="1" i="0" u="sng" strike="noStrike" cap="none" spc="0" normalizeH="0" baseline="0" dirty="0">
                <a:ln>
                  <a:noFill/>
                </a:ln>
                <a:solidFill>
                  <a:schemeClr val="tx1">
                    <a:lumMod val="75000"/>
                  </a:schemeClr>
                </a:solidFill>
                <a:effectLst/>
                <a:uFillTx/>
                <a:latin typeface="+mn-lt"/>
                <a:ea typeface="+mn-ea"/>
                <a:cs typeface="+mn-cs"/>
                <a:sym typeface="Helvetica Neue"/>
              </a:rPr>
              <a:t>Nistelrooij</a:t>
            </a:r>
          </a:p>
        </p:txBody>
      </p:sp>
      <p:sp>
        <p:nvSpPr>
          <p:cNvPr id="22" name="Tekstvak 21">
            <a:extLst>
              <a:ext uri="{FF2B5EF4-FFF2-40B4-BE49-F238E27FC236}">
                <a16:creationId xmlns:a16="http://schemas.microsoft.com/office/drawing/2014/main" id="{A5B669A8-C664-49DA-87DB-915217BB4948}"/>
              </a:ext>
            </a:extLst>
          </p:cNvPr>
          <p:cNvSpPr txBox="1"/>
          <p:nvPr/>
        </p:nvSpPr>
        <p:spPr>
          <a:xfrm>
            <a:off x="11504770" y="6376786"/>
            <a:ext cx="86401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1" i="0" u="sng" strike="noStrike" cap="none" spc="0" normalizeH="0" baseline="0" dirty="0">
                <a:ln>
                  <a:noFill/>
                </a:ln>
                <a:solidFill>
                  <a:schemeClr val="tx1">
                    <a:lumMod val="75000"/>
                  </a:schemeClr>
                </a:solidFill>
                <a:effectLst/>
                <a:uFillTx/>
                <a:latin typeface="+mn-lt"/>
                <a:ea typeface="+mn-ea"/>
                <a:cs typeface="+mn-cs"/>
                <a:sym typeface="Helvetica Neue"/>
              </a:rPr>
              <a:t>Berry </a:t>
            </a:r>
          </a:p>
          <a:p>
            <a:pPr marL="0" marR="0" indent="0" algn="ctr" defTabSz="1733930" rtl="0" fontAlgn="auto" latinLnBrk="0" hangingPunct="0">
              <a:lnSpc>
                <a:spcPct val="100000"/>
              </a:lnSpc>
              <a:spcBef>
                <a:spcPts val="0"/>
              </a:spcBef>
              <a:spcAft>
                <a:spcPts val="0"/>
              </a:spcAft>
              <a:buClrTx/>
              <a:buSzTx/>
              <a:buFontTx/>
              <a:buNone/>
              <a:tabLst/>
            </a:pPr>
            <a:r>
              <a:rPr lang="nl-NL" sz="1200" b="1" u="sng" dirty="0">
                <a:solidFill>
                  <a:schemeClr val="tx1">
                    <a:lumMod val="75000"/>
                  </a:schemeClr>
                </a:solidFill>
              </a:rPr>
              <a:t>Gersonius</a:t>
            </a:r>
            <a:endParaRPr kumimoji="0" lang="nl-NL" sz="1200" b="1" i="0" u="sng" strike="noStrike" cap="none" spc="0" normalizeH="0" baseline="0" dirty="0">
              <a:ln>
                <a:noFill/>
              </a:ln>
              <a:solidFill>
                <a:schemeClr val="tx1">
                  <a:lumMod val="75000"/>
                </a:schemeClr>
              </a:solidFill>
              <a:effectLst/>
              <a:uFillTx/>
              <a:latin typeface="+mn-lt"/>
              <a:ea typeface="+mn-ea"/>
              <a:cs typeface="+mn-cs"/>
              <a:sym typeface="Helvetica Neue"/>
            </a:endParaRPr>
          </a:p>
        </p:txBody>
      </p:sp>
      <p:sp>
        <p:nvSpPr>
          <p:cNvPr id="23" name="Tekstvak 22">
            <a:extLst>
              <a:ext uri="{FF2B5EF4-FFF2-40B4-BE49-F238E27FC236}">
                <a16:creationId xmlns:a16="http://schemas.microsoft.com/office/drawing/2014/main" id="{6BD4BF39-3D84-42F0-BC3D-22BE373EDF82}"/>
              </a:ext>
            </a:extLst>
          </p:cNvPr>
          <p:cNvSpPr txBox="1"/>
          <p:nvPr/>
        </p:nvSpPr>
        <p:spPr>
          <a:xfrm>
            <a:off x="11400587" y="7054644"/>
            <a:ext cx="114614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1" i="0" u="sng" strike="noStrike" cap="none" spc="0" normalizeH="0" baseline="0" dirty="0">
                <a:ln>
                  <a:noFill/>
                </a:ln>
                <a:solidFill>
                  <a:schemeClr val="tx1">
                    <a:lumMod val="75000"/>
                  </a:schemeClr>
                </a:solidFill>
                <a:effectLst/>
                <a:uFillTx/>
                <a:latin typeface="+mn-lt"/>
                <a:ea typeface="+mn-ea"/>
                <a:cs typeface="+mn-cs"/>
                <a:sym typeface="Helvetica Neue"/>
              </a:rPr>
              <a:t>Paul van Esch</a:t>
            </a:r>
          </a:p>
        </p:txBody>
      </p:sp>
      <p:sp>
        <p:nvSpPr>
          <p:cNvPr id="24" name="Tekstvak 23">
            <a:extLst>
              <a:ext uri="{FF2B5EF4-FFF2-40B4-BE49-F238E27FC236}">
                <a16:creationId xmlns:a16="http://schemas.microsoft.com/office/drawing/2014/main" id="{68741039-2F2C-488E-B24B-677802E6A589}"/>
              </a:ext>
            </a:extLst>
          </p:cNvPr>
          <p:cNvSpPr txBox="1"/>
          <p:nvPr/>
        </p:nvSpPr>
        <p:spPr>
          <a:xfrm>
            <a:off x="11531535" y="7858353"/>
            <a:ext cx="8624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200" b="0" i="0" u="none" strike="noStrike" cap="none" spc="0" normalizeH="0" baseline="0" dirty="0">
                <a:ln>
                  <a:noFill/>
                </a:ln>
                <a:solidFill>
                  <a:srgbClr val="5E5E5E"/>
                </a:solidFill>
                <a:effectLst/>
                <a:uFillTx/>
                <a:latin typeface="+mn-lt"/>
                <a:ea typeface="+mn-ea"/>
                <a:cs typeface="+mn-cs"/>
                <a:sym typeface="Helvetica Neue"/>
              </a:rPr>
              <a:t>Gemeente </a:t>
            </a:r>
          </a:p>
          <a:p>
            <a:pPr marL="0" marR="0" indent="0" algn="ctr" defTabSz="1733930" rtl="0" fontAlgn="auto" latinLnBrk="0" hangingPunct="0">
              <a:lnSpc>
                <a:spcPct val="100000"/>
              </a:lnSpc>
              <a:spcBef>
                <a:spcPts val="0"/>
              </a:spcBef>
              <a:spcAft>
                <a:spcPts val="0"/>
              </a:spcAft>
              <a:buClrTx/>
              <a:buSzTx/>
              <a:buFontTx/>
              <a:buNone/>
              <a:tabLst/>
            </a:pPr>
            <a:r>
              <a:rPr lang="nl-NL" sz="1200" dirty="0"/>
              <a:t>Dordrecht</a:t>
            </a:r>
            <a:endParaRPr kumimoji="0" lang="nl-NL" sz="12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84"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185" name="WAT?"/>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WAT?</a:t>
            </a:r>
          </a:p>
        </p:txBody>
      </p:sp>
      <p:sp>
        <p:nvSpPr>
          <p:cNvPr id="187" name="Formuleer hier in max 2-3 kernzinnen wat de doelstelling van jouw ontwikkelteam is.…"/>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400" i="1">
                <a:solidFill>
                  <a:schemeClr val="accent6"/>
                </a:solidFill>
                <a:latin typeface="Arial"/>
                <a:ea typeface="Arial"/>
                <a:cs typeface="Arial"/>
                <a:sym typeface="Arial"/>
              </a:defRPr>
            </a:pPr>
            <a:r>
              <a:t>Formuleer hier in max 2-3 kernzinnen wat de doelstelling van jouw ontwikkelteam is.</a:t>
            </a:r>
          </a:p>
          <a:p>
            <a:pPr>
              <a:defRPr sz="1400" i="1">
                <a:solidFill>
                  <a:schemeClr val="accent6"/>
                </a:solidFill>
                <a:latin typeface="Arial"/>
                <a:ea typeface="Arial"/>
                <a:cs typeface="Arial"/>
                <a:sym typeface="Arial"/>
              </a:defRPr>
            </a:pPr>
            <a:r>
              <a:t>Voeg eventueel korte sub-aspecten in bulletpoints toe</a:t>
            </a:r>
          </a:p>
        </p:txBody>
      </p:sp>
      <p:sp>
        <p:nvSpPr>
          <p:cNvPr id="188" name="Onze doelstelling is……"/>
          <p:cNvSpPr txBox="1"/>
          <p:nvPr/>
        </p:nvSpPr>
        <p:spPr>
          <a:xfrm>
            <a:off x="1459528" y="2381259"/>
            <a:ext cx="10618172" cy="45140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500"/>
              </a:spcBef>
              <a:defRPr sz="3000" b="1">
                <a:solidFill>
                  <a:srgbClr val="000000"/>
                </a:solidFill>
                <a:latin typeface="Arial"/>
                <a:ea typeface="Arial"/>
                <a:cs typeface="Arial"/>
                <a:sym typeface="Arial"/>
              </a:defRPr>
            </a:pPr>
            <a:r>
              <a:rPr dirty="0" err="1"/>
              <a:t>Onze</a:t>
            </a:r>
            <a:r>
              <a:rPr dirty="0"/>
              <a:t> </a:t>
            </a:r>
            <a:r>
              <a:rPr dirty="0" err="1"/>
              <a:t>doelstelling</a:t>
            </a:r>
            <a:r>
              <a:rPr lang="nl-NL" dirty="0"/>
              <a:t> is het zoeken naar innovatieve business cases waarin we bestaande middelen van overheden en marktpartijen zo gericht mogelijk willen inzetten.</a:t>
            </a:r>
          </a:p>
          <a:p>
            <a:pPr algn="l">
              <a:spcBef>
                <a:spcPts val="500"/>
              </a:spcBef>
              <a:defRPr sz="3000" b="1">
                <a:solidFill>
                  <a:srgbClr val="000000"/>
                </a:solidFill>
                <a:latin typeface="Arial"/>
                <a:ea typeface="Arial"/>
                <a:cs typeface="Arial"/>
                <a:sym typeface="Arial"/>
              </a:defRPr>
            </a:pPr>
            <a:endParaRPr lang="nl-NL" dirty="0"/>
          </a:p>
          <a:p>
            <a:pPr algn="l">
              <a:spcBef>
                <a:spcPts val="500"/>
              </a:spcBef>
              <a:defRPr sz="3000" b="1">
                <a:solidFill>
                  <a:srgbClr val="000000"/>
                </a:solidFill>
                <a:latin typeface="Arial"/>
                <a:ea typeface="Arial"/>
                <a:cs typeface="Arial"/>
                <a:sym typeface="Arial"/>
              </a:defRPr>
            </a:pPr>
            <a:r>
              <a:rPr dirty="0"/>
              <a:t>We </a:t>
            </a:r>
            <a:r>
              <a:rPr dirty="0" err="1"/>
              <a:t>doen</a:t>
            </a:r>
            <a:r>
              <a:rPr dirty="0"/>
              <a:t> </a:t>
            </a:r>
            <a:r>
              <a:rPr dirty="0" err="1"/>
              <a:t>dit</a:t>
            </a:r>
            <a:r>
              <a:rPr lang="nl-NL" dirty="0"/>
              <a:t>:</a:t>
            </a:r>
          </a:p>
          <a:p>
            <a:pPr marL="457200" indent="-457200" algn="l">
              <a:spcBef>
                <a:spcPts val="500"/>
              </a:spcBef>
              <a:buFont typeface="Arial" panose="020B0604020202020204" pitchFamily="34" charset="0"/>
              <a:buChar char="•"/>
              <a:defRPr sz="3000" b="1">
                <a:solidFill>
                  <a:srgbClr val="000000"/>
                </a:solidFill>
                <a:latin typeface="Arial"/>
                <a:ea typeface="Arial"/>
                <a:cs typeface="Arial"/>
                <a:sym typeface="Arial"/>
              </a:defRPr>
            </a:pPr>
            <a:r>
              <a:rPr lang="nl-NL" dirty="0"/>
              <a:t>O</a:t>
            </a:r>
            <a:r>
              <a:rPr dirty="0"/>
              <a:t>m</a:t>
            </a:r>
            <a:r>
              <a:rPr lang="nl-NL" dirty="0"/>
              <a:t> de transitieopgaven te realiseren</a:t>
            </a:r>
          </a:p>
          <a:p>
            <a:pPr marL="457200" indent="-457200" algn="l">
              <a:spcBef>
                <a:spcPts val="500"/>
              </a:spcBef>
              <a:buFont typeface="Arial" panose="020B0604020202020204" pitchFamily="34" charset="0"/>
              <a:buChar char="•"/>
              <a:defRPr sz="3000" b="1">
                <a:solidFill>
                  <a:srgbClr val="000000"/>
                </a:solidFill>
                <a:latin typeface="Arial"/>
                <a:ea typeface="Arial"/>
                <a:cs typeface="Arial"/>
                <a:sym typeface="Arial"/>
              </a:defRPr>
            </a:pPr>
            <a:r>
              <a:rPr lang="nl-NL" dirty="0"/>
              <a:t>Om de kosten en baten zo eerlijk mogelijk willen verdelen. </a:t>
            </a:r>
          </a:p>
        </p:txBody>
      </p:sp>
      <p:sp>
        <p:nvSpPr>
          <p:cNvPr id="8" name="OT 1 - INTEGRALE OPGAVE EN BELEIDSONTWIKKELING">
            <a:extLst>
              <a:ext uri="{FF2B5EF4-FFF2-40B4-BE49-F238E27FC236}">
                <a16:creationId xmlns:a16="http://schemas.microsoft.com/office/drawing/2014/main" id="{F819C5D3-0D57-4F6C-839A-F2F8BAE16B5D}"/>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92"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193" name="WAT?"/>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WAT?</a:t>
            </a:r>
          </a:p>
        </p:txBody>
      </p:sp>
      <p:sp>
        <p:nvSpPr>
          <p:cNvPr id="194" name="Toon een of meerdere voorbeelden (oude casus, anekdote, nieuwsbericht,…) dat het probleem illustreert waar jullie met het ontwikkelteam aan willen werken."/>
          <p:cNvSpPr txBox="1"/>
          <p:nvPr/>
        </p:nvSpPr>
        <p:spPr>
          <a:xfrm>
            <a:off x="3228954" y="9007208"/>
            <a:ext cx="6385122"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Toon een of meerdere voorbeelden (oude casus, anekdote, nieuwsbericht,…) dat het probleem illustreert waar jullie met het ontwikkelteam aan willen werken.</a:t>
            </a:r>
          </a:p>
        </p:txBody>
      </p:sp>
      <p:sp>
        <p:nvSpPr>
          <p:cNvPr id="197" name="Foto"/>
          <p:cNvSpPr txBox="1"/>
          <p:nvPr/>
        </p:nvSpPr>
        <p:spPr>
          <a:xfrm>
            <a:off x="6292775" y="5209492"/>
            <a:ext cx="419250" cy="274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solidFill>
                  <a:srgbClr val="000000"/>
                </a:solidFill>
                <a:latin typeface="Arial"/>
                <a:ea typeface="Arial"/>
                <a:cs typeface="Arial"/>
                <a:sym typeface="Arial"/>
              </a:defRPr>
            </a:lvl1pPr>
          </a:lstStyle>
          <a:p>
            <a:r>
              <a:t>Foto</a:t>
            </a:r>
          </a:p>
        </p:txBody>
      </p:sp>
      <p:pic>
        <p:nvPicPr>
          <p:cNvPr id="2" name="Afbeelding 1">
            <a:extLst>
              <a:ext uri="{FF2B5EF4-FFF2-40B4-BE49-F238E27FC236}">
                <a16:creationId xmlns:a16="http://schemas.microsoft.com/office/drawing/2014/main" id="{571B8E1D-DC9F-48F8-96D7-2E38CCBF0A90}"/>
              </a:ext>
            </a:extLst>
          </p:cNvPr>
          <p:cNvPicPr>
            <a:picLocks noChangeAspect="1"/>
          </p:cNvPicPr>
          <p:nvPr/>
        </p:nvPicPr>
        <p:blipFill>
          <a:blip r:embed="rId2"/>
          <a:stretch>
            <a:fillRect/>
          </a:stretch>
        </p:blipFill>
        <p:spPr>
          <a:xfrm>
            <a:off x="6502400" y="5448716"/>
            <a:ext cx="5202277" cy="2926281"/>
          </a:xfrm>
          <a:prstGeom prst="rect">
            <a:avLst/>
          </a:prstGeom>
          <a:ln>
            <a:solidFill>
              <a:schemeClr val="bg1">
                <a:lumMod val="75000"/>
              </a:schemeClr>
            </a:solidFill>
          </a:ln>
        </p:spPr>
      </p:pic>
      <p:pic>
        <p:nvPicPr>
          <p:cNvPr id="3" name="Afbeelding 2">
            <a:extLst>
              <a:ext uri="{FF2B5EF4-FFF2-40B4-BE49-F238E27FC236}">
                <a16:creationId xmlns:a16="http://schemas.microsoft.com/office/drawing/2014/main" id="{5A3AF943-E3C5-4558-ABF3-9D60B998C35D}"/>
              </a:ext>
            </a:extLst>
          </p:cNvPr>
          <p:cNvPicPr>
            <a:picLocks noChangeAspect="1"/>
          </p:cNvPicPr>
          <p:nvPr/>
        </p:nvPicPr>
        <p:blipFill>
          <a:blip r:embed="rId3"/>
          <a:stretch>
            <a:fillRect/>
          </a:stretch>
        </p:blipFill>
        <p:spPr>
          <a:xfrm>
            <a:off x="858650" y="5483908"/>
            <a:ext cx="5202277" cy="2926281"/>
          </a:xfrm>
          <a:prstGeom prst="rect">
            <a:avLst/>
          </a:prstGeom>
        </p:spPr>
      </p:pic>
      <p:pic>
        <p:nvPicPr>
          <p:cNvPr id="4" name="Afbeelding 3">
            <a:extLst>
              <a:ext uri="{FF2B5EF4-FFF2-40B4-BE49-F238E27FC236}">
                <a16:creationId xmlns:a16="http://schemas.microsoft.com/office/drawing/2014/main" id="{B0A60115-776B-4FA1-BE16-8146B1E17FC7}"/>
              </a:ext>
            </a:extLst>
          </p:cNvPr>
          <p:cNvPicPr>
            <a:picLocks noChangeAspect="1"/>
          </p:cNvPicPr>
          <p:nvPr/>
        </p:nvPicPr>
        <p:blipFill>
          <a:blip r:embed="rId4"/>
          <a:stretch>
            <a:fillRect/>
          </a:stretch>
        </p:blipFill>
        <p:spPr>
          <a:xfrm>
            <a:off x="858650" y="1114811"/>
            <a:ext cx="6868603" cy="3863589"/>
          </a:xfrm>
          <a:prstGeom prst="rect">
            <a:avLst/>
          </a:prstGeom>
        </p:spPr>
      </p:pic>
      <p:sp>
        <p:nvSpPr>
          <p:cNvPr id="14" name="OT 1 - INTEGRALE OPGAVE EN BELEIDSONTWIKKELING">
            <a:extLst>
              <a:ext uri="{FF2B5EF4-FFF2-40B4-BE49-F238E27FC236}">
                <a16:creationId xmlns:a16="http://schemas.microsoft.com/office/drawing/2014/main" id="{6157FB33-98B3-4C73-88B6-71407FFDD4A1}"/>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5" name="Tekstvak 4">
            <a:extLst>
              <a:ext uri="{FF2B5EF4-FFF2-40B4-BE49-F238E27FC236}">
                <a16:creationId xmlns:a16="http://schemas.microsoft.com/office/drawing/2014/main" id="{8907A67C-10A4-457A-92B2-DD9EAFB3ED69}"/>
              </a:ext>
            </a:extLst>
          </p:cNvPr>
          <p:cNvSpPr txBox="1"/>
          <p:nvPr/>
        </p:nvSpPr>
        <p:spPr>
          <a:xfrm>
            <a:off x="2639301" y="4395744"/>
            <a:ext cx="87411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bg1"/>
                </a:solidFill>
                <a:effectLst/>
                <a:highlight>
                  <a:srgbClr val="FF0000"/>
                </a:highlight>
                <a:uFillTx/>
                <a:latin typeface="+mn-lt"/>
                <a:ea typeface="+mn-ea"/>
                <a:cs typeface="+mn-cs"/>
                <a:sym typeface="Helvetica Neue"/>
              </a:rPr>
              <a:t>Ook voorbeelden uit Amsterdam, Dordrecht en Tilburg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HOE?</a:t>
            </a:r>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1905260" y="2336472"/>
            <a:ext cx="9142768" cy="3190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000" b="1">
                <a:solidFill>
                  <a:srgbClr val="000000"/>
                </a:solidFill>
                <a:latin typeface="Arial"/>
                <a:ea typeface="Arial"/>
                <a:cs typeface="Arial"/>
                <a:sym typeface="Arial"/>
              </a:defRPr>
            </a:pPr>
            <a:r>
              <a:rPr dirty="0" err="1"/>
              <a:t>Daarom</a:t>
            </a:r>
            <a:r>
              <a:rPr dirty="0"/>
              <a:t> </a:t>
            </a:r>
            <a:r>
              <a:rPr dirty="0" err="1"/>
              <a:t>willen</a:t>
            </a:r>
            <a:r>
              <a:rPr dirty="0"/>
              <a:t> we in </a:t>
            </a:r>
            <a:r>
              <a:rPr dirty="0" err="1"/>
              <a:t>ons</a:t>
            </a:r>
            <a:r>
              <a:rPr dirty="0"/>
              <a:t> </a:t>
            </a:r>
            <a:r>
              <a:rPr dirty="0" err="1"/>
              <a:t>ontwikkelteam</a:t>
            </a:r>
            <a:r>
              <a:rPr dirty="0"/>
              <a:t> </a:t>
            </a:r>
            <a:r>
              <a:rPr dirty="0" err="1"/>
              <a:t>samen</a:t>
            </a:r>
            <a:r>
              <a:rPr dirty="0"/>
              <a:t> </a:t>
            </a:r>
            <a:r>
              <a:rPr dirty="0" err="1"/>
              <a:t>werken</a:t>
            </a:r>
            <a:r>
              <a:rPr dirty="0"/>
              <a:t> </a:t>
            </a:r>
            <a:r>
              <a:rPr dirty="0" err="1"/>
              <a:t>aan</a:t>
            </a:r>
            <a:r>
              <a:rPr lang="nl-NL" dirty="0"/>
              <a:t> drie vraagstukken</a:t>
            </a:r>
            <a:r>
              <a:rPr dirty="0"/>
              <a:t>:</a:t>
            </a:r>
          </a:p>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dirty="0"/>
              <a:t>Betere bundeling van investeringsmiddelen</a:t>
            </a:r>
            <a:endParaRPr dirty="0"/>
          </a:p>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dirty="0"/>
              <a:t>Meten en verrekenen van maatschappelijke baten</a:t>
            </a:r>
          </a:p>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dirty="0"/>
              <a:t>De financiering van voorinvesteringen</a:t>
            </a:r>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3013FFB2-E5B2-4136-8C22-64ABD9925E34}"/>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8" name="OT 1 - INTEGRALE OPGAVE EN BELEIDSONTWIKKELING">
            <a:extLst>
              <a:ext uri="{FF2B5EF4-FFF2-40B4-BE49-F238E27FC236}">
                <a16:creationId xmlns:a16="http://schemas.microsoft.com/office/drawing/2014/main" id="{20E865C7-6119-4245-9BEE-826172FDC830}"/>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pic>
        <p:nvPicPr>
          <p:cNvPr id="3" name="Afbeelding 2">
            <a:extLst>
              <a:ext uri="{FF2B5EF4-FFF2-40B4-BE49-F238E27FC236}">
                <a16:creationId xmlns:a16="http://schemas.microsoft.com/office/drawing/2014/main" id="{FC436D75-FC9B-49A7-AC42-258548E6D643}"/>
              </a:ext>
            </a:extLst>
          </p:cNvPr>
          <p:cNvPicPr>
            <a:picLocks noChangeAspect="1"/>
          </p:cNvPicPr>
          <p:nvPr/>
        </p:nvPicPr>
        <p:blipFill rotWithShape="1">
          <a:blip r:embed="rId2"/>
          <a:srcRect l="9766" t="22568" r="14649" b="13716"/>
          <a:stretch/>
        </p:blipFill>
        <p:spPr>
          <a:xfrm>
            <a:off x="412905" y="2463800"/>
            <a:ext cx="12458253" cy="5907208"/>
          </a:xfrm>
          <a:prstGeom prst="rect">
            <a:avLst/>
          </a:prstGeom>
        </p:spPr>
      </p:pic>
      <p:sp>
        <p:nvSpPr>
          <p:cNvPr id="4" name="Rechthoek 3">
            <a:extLst>
              <a:ext uri="{FF2B5EF4-FFF2-40B4-BE49-F238E27FC236}">
                <a16:creationId xmlns:a16="http://schemas.microsoft.com/office/drawing/2014/main" id="{F254ECCA-3EE0-4EAE-B7A5-F274400975C8}"/>
              </a:ext>
            </a:extLst>
          </p:cNvPr>
          <p:cNvSpPr/>
          <p:nvPr/>
        </p:nvSpPr>
        <p:spPr>
          <a:xfrm>
            <a:off x="647700" y="1709092"/>
            <a:ext cx="11823700" cy="494751"/>
          </a:xfrm>
          <a:prstGeom prst="rect">
            <a:avLst/>
          </a:prstGeom>
        </p:spPr>
        <p:txBody>
          <a:bodyPr wrap="square">
            <a:spAutoFit/>
          </a:bodyPr>
          <a:lstStyle/>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sz="2400" b="1" dirty="0"/>
              <a:t>Hoe kom je tot een meer afgestemde integrale investering?</a:t>
            </a:r>
          </a:p>
        </p:txBody>
      </p:sp>
      <p:sp>
        <p:nvSpPr>
          <p:cNvPr id="11" name="Tekstvak 10">
            <a:extLst>
              <a:ext uri="{FF2B5EF4-FFF2-40B4-BE49-F238E27FC236}">
                <a16:creationId xmlns:a16="http://schemas.microsoft.com/office/drawing/2014/main" id="{7EF6211A-3DC4-4036-916B-88698A1696F5}"/>
              </a:ext>
            </a:extLst>
          </p:cNvPr>
          <p:cNvSpPr txBox="1"/>
          <p:nvPr/>
        </p:nvSpPr>
        <p:spPr>
          <a:xfrm>
            <a:off x="1044947" y="8481234"/>
            <a:ext cx="163346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err="1">
                <a:ln>
                  <a:noFill/>
                </a:ln>
                <a:solidFill>
                  <a:srgbClr val="5E5E5E"/>
                </a:solidFill>
                <a:effectLst/>
                <a:uFillTx/>
                <a:latin typeface="+mn-lt"/>
                <a:ea typeface="+mn-ea"/>
                <a:cs typeface="+mn-cs"/>
                <a:sym typeface="Helvetica Neue"/>
              </a:rPr>
              <a:t>Mural</a:t>
            </a:r>
            <a:r>
              <a:rPr kumimoji="0" lang="nl-NL" sz="1400" b="0" i="0" u="none" strike="noStrike" cap="none" spc="0" normalizeH="0" baseline="0" dirty="0">
                <a:ln>
                  <a:noFill/>
                </a:ln>
                <a:solidFill>
                  <a:srgbClr val="5E5E5E"/>
                </a:solidFill>
                <a:effectLst/>
                <a:uFillTx/>
                <a:latin typeface="+mn-lt"/>
                <a:ea typeface="+mn-ea"/>
                <a:cs typeface="+mn-cs"/>
                <a:sym typeface="Helvetica Neue"/>
              </a:rPr>
              <a:t>, 12 mei 2021</a:t>
            </a:r>
          </a:p>
        </p:txBody>
      </p:sp>
    </p:spTree>
    <p:extLst>
      <p:ext uri="{BB962C8B-B14F-4D97-AF65-F5344CB8AC3E}">
        <p14:creationId xmlns:p14="http://schemas.microsoft.com/office/powerpoint/2010/main" val="204033719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owerpoint_rotterdam">
  <a:themeElements>
    <a:clrScheme name="Custom 3">
      <a:dk1>
        <a:srgbClr val="000000"/>
      </a:dk1>
      <a:lt1>
        <a:srgbClr val="FFFFFF"/>
      </a:lt1>
      <a:dk2>
        <a:srgbClr val="8C8D8C"/>
      </a:dk2>
      <a:lt2>
        <a:srgbClr val="3C3C3C"/>
      </a:lt2>
      <a:accent1>
        <a:srgbClr val="18933C"/>
      </a:accent1>
      <a:accent2>
        <a:srgbClr val="67B87F"/>
      </a:accent2>
      <a:accent3>
        <a:srgbClr val="B3DBBF"/>
      </a:accent3>
      <a:accent4>
        <a:srgbClr val="DFE0E1"/>
      </a:accent4>
      <a:accent5>
        <a:srgbClr val="585858"/>
      </a:accent5>
      <a:accent6>
        <a:srgbClr val="878787"/>
      </a:accent6>
      <a:hlink>
        <a:srgbClr val="AFAFAF"/>
      </a:hlink>
      <a:folHlink>
        <a:srgbClr val="6B7EEF"/>
      </a:folHlink>
    </a:clrScheme>
    <a:fontScheme name="Aangepast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meenteRotterdam_P 1">
        <a:dk1>
          <a:srgbClr val="0B1966"/>
        </a:dk1>
        <a:lt1>
          <a:srgbClr val="FFFFFF"/>
        </a:lt1>
        <a:dk2>
          <a:srgbClr val="FFFFFF"/>
        </a:dk2>
        <a:lt2>
          <a:srgbClr val="000000"/>
        </a:lt2>
        <a:accent1>
          <a:srgbClr val="18933C"/>
        </a:accent1>
        <a:accent2>
          <a:srgbClr val="1833D4"/>
        </a:accent2>
        <a:accent3>
          <a:srgbClr val="FFFFFF"/>
        </a:accent3>
        <a:accent4>
          <a:srgbClr val="081456"/>
        </a:accent4>
        <a:accent5>
          <a:srgbClr val="ABC8AF"/>
        </a:accent5>
        <a:accent6>
          <a:srgbClr val="152DC0"/>
        </a:accent6>
        <a:hlink>
          <a:srgbClr val="1FC14D"/>
        </a:hlink>
        <a:folHlink>
          <a:srgbClr val="6B7EE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tterdam_Powerpoint.potx" id="{7AB717DF-2A54-40E1-A062-6D89AA47AB2E}" vid="{40FA85CD-E10A-40B4-9294-D9D89008E3F0}"/>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435</TotalTime>
  <Words>2173</Words>
  <Application>Microsoft Office PowerPoint</Application>
  <PresentationFormat>Aangepast</PresentationFormat>
  <Paragraphs>358</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22</vt:i4>
      </vt:variant>
    </vt:vector>
  </HeadingPairs>
  <TitlesOfParts>
    <vt:vector size="28" baseType="lpstr">
      <vt:lpstr>Arial</vt:lpstr>
      <vt:lpstr>Helvetica Neue</vt:lpstr>
      <vt:lpstr>Helvetica Neue Medium</vt:lpstr>
      <vt:lpstr>Wingdings</vt:lpstr>
      <vt:lpstr>21_BasicWhite</vt:lpstr>
      <vt:lpstr>powerpoint_rotterdam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Oosterhoff W.J. (Wiebe)</dc:creator>
  <cp:lastModifiedBy>Oosterhoff W.J. (Wiebe)</cp:lastModifiedBy>
  <cp:revision>42</cp:revision>
  <dcterms:modified xsi:type="dcterms:W3CDTF">2021-05-27T14:50:04Z</dcterms:modified>
</cp:coreProperties>
</file>