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57" r:id="rId3"/>
    <p:sldId id="258" r:id="rId4"/>
    <p:sldId id="259" r:id="rId5"/>
    <p:sldId id="260" r:id="rId6"/>
    <p:sldId id="264" r:id="rId7"/>
    <p:sldId id="267" r:id="rId8"/>
    <p:sldId id="268" r:id="rId9"/>
    <p:sldId id="265" r:id="rId10"/>
    <p:sldId id="269" r:id="rId11"/>
    <p:sldId id="266" r:id="rId12"/>
    <p:sldId id="261" r:id="rId13"/>
    <p:sldId id="262" r:id="rId14"/>
    <p:sldId id="263" r:id="rId15"/>
    <p:sldId id="270" r:id="rId1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osterhoff W.J. (Wiebe)" initials="OW(" lastIdx="1" clrIdx="0">
    <p:extLst>
      <p:ext uri="{19B8F6BF-5375-455C-9EA6-DF929625EA0E}">
        <p15:presenceInfo xmlns:p15="http://schemas.microsoft.com/office/powerpoint/2012/main" userId="S::151859@rotterdam.nl::7489ab9c-e831-4eec-8820-0ff12e7f7ed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76" d="100"/>
          <a:sy n="76" d="100"/>
        </p:scale>
        <p:origin x="172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xfrm>
            <a:off x="1143000" y="685800"/>
            <a:ext cx="4572000" cy="3429000"/>
          </a:xfrm>
          <a:prstGeom prst="rect">
            <a:avLst/>
          </a:prstGeom>
        </p:spPr>
        <p:txBody>
          <a:bodyPr/>
          <a:lstStyle/>
          <a:p>
            <a:endParaRPr/>
          </a:p>
        </p:txBody>
      </p:sp>
      <p:sp>
        <p:nvSpPr>
          <p:cNvPr id="157" name="Shape 15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eur en datum"/>
          <p:cNvSpPr txBox="1">
            <a:spLocks noGrp="1"/>
          </p:cNvSpPr>
          <p:nvPr>
            <p:ph type="body" sz="quarter" idx="21" hasCustomPrompt="1"/>
          </p:nvPr>
        </p:nvSpPr>
        <p:spPr>
          <a:xfrm>
            <a:off x="698500" y="8657488"/>
            <a:ext cx="11607801" cy="461060"/>
          </a:xfrm>
          <a:prstGeom prst="rect">
            <a:avLst/>
          </a:prstGeom>
        </p:spPr>
        <p:txBody>
          <a:bodyPr anchor="b"/>
          <a:lstStyle>
            <a:lvl1pPr marL="0" indent="0" defTabSz="563541">
              <a:lnSpc>
                <a:spcPct val="100000"/>
              </a:lnSpc>
              <a:spcBef>
                <a:spcPts val="0"/>
              </a:spcBef>
              <a:buSzTx/>
              <a:buNone/>
              <a:defRPr sz="2304" b="1"/>
            </a:lvl1pPr>
          </a:lstStyle>
          <a:p>
            <a:r>
              <a:t>Auteur en datum</a:t>
            </a:r>
          </a:p>
        </p:txBody>
      </p:sp>
      <p:sp>
        <p:nvSpPr>
          <p:cNvPr id="12" name="Naam presentatie"/>
          <p:cNvSpPr txBox="1">
            <a:spLocks noGrp="1"/>
          </p:cNvSpPr>
          <p:nvPr>
            <p:ph type="title" hasCustomPrompt="1"/>
          </p:nvPr>
        </p:nvSpPr>
        <p:spPr>
          <a:xfrm>
            <a:off x="698500" y="1854200"/>
            <a:ext cx="11609057" cy="3302000"/>
          </a:xfrm>
          <a:prstGeom prst="rect">
            <a:avLst/>
          </a:prstGeom>
        </p:spPr>
        <p:txBody>
          <a:bodyPr anchor="b"/>
          <a:lstStyle>
            <a:lvl1pPr>
              <a:defRPr sz="8200" spc="-164"/>
            </a:lvl1pPr>
          </a:lstStyle>
          <a:p>
            <a:r>
              <a:t>Naam presentatie</a:t>
            </a:r>
          </a:p>
        </p:txBody>
      </p:sp>
      <p:sp>
        <p:nvSpPr>
          <p:cNvPr id="13" name="Hoofdtekst - niveau één…"/>
          <p:cNvSpPr txBox="1">
            <a:spLocks noGrp="1"/>
          </p:cNvSpPr>
          <p:nvPr>
            <p:ph type="body" sz="quarter" idx="1" hasCustomPrompt="1"/>
          </p:nvPr>
        </p:nvSpPr>
        <p:spPr>
          <a:xfrm>
            <a:off x="698500" y="5105400"/>
            <a:ext cx="11607800" cy="145639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Ondertitel presentatie</a:t>
            </a:r>
          </a:p>
          <a:p>
            <a:pPr lvl="1"/>
            <a:endParaRPr/>
          </a:p>
          <a:p>
            <a:pPr lvl="2"/>
            <a:endParaRPr/>
          </a:p>
          <a:p>
            <a:pPr lvl="3"/>
            <a:endParaRPr/>
          </a:p>
          <a:p>
            <a:pPr lvl="4"/>
            <a:endParaRPr/>
          </a:p>
        </p:txBody>
      </p:sp>
      <p:sp>
        <p:nvSpPr>
          <p:cNvPr id="14" name="Dianummer"/>
          <p:cNvSpPr txBox="1">
            <a:spLocks noGrp="1"/>
          </p:cNvSpPr>
          <p:nvPr>
            <p:ph type="sldNum" sz="quarter" idx="2"/>
          </p:nvPr>
        </p:nvSpPr>
        <p:spPr>
          <a:xfrm>
            <a:off x="6353454" y="9220199"/>
            <a:ext cx="297892" cy="287479"/>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Uiting">
    <p:spTree>
      <p:nvGrpSpPr>
        <p:cNvPr id="1" name=""/>
        <p:cNvGrpSpPr/>
        <p:nvPr/>
      </p:nvGrpSpPr>
      <p:grpSpPr>
        <a:xfrm>
          <a:off x="0" y="0"/>
          <a:ext cx="0" cy="0"/>
          <a:chOff x="0" y="0"/>
          <a:chExt cx="0" cy="0"/>
        </a:xfrm>
      </p:grpSpPr>
      <p:sp>
        <p:nvSpPr>
          <p:cNvPr id="98" name="Hoofdtekst - niveau één…"/>
          <p:cNvSpPr txBox="1">
            <a:spLocks noGrp="1"/>
          </p:cNvSpPr>
          <p:nvPr>
            <p:ph type="body" sz="half" idx="1" hasCustomPrompt="1"/>
          </p:nvPr>
        </p:nvSpPr>
        <p:spPr>
          <a:xfrm>
            <a:off x="698500" y="3568700"/>
            <a:ext cx="11607800" cy="2617788"/>
          </a:xfrm>
          <a:prstGeom prst="rect">
            <a:avLst/>
          </a:prstGeom>
        </p:spPr>
        <p:txBody>
          <a:bodyPr anchor="ctr"/>
          <a:lstStyle>
            <a:lvl1pPr marL="0" indent="0" algn="ctr">
              <a:lnSpc>
                <a:spcPct val="80000"/>
              </a:lnSpc>
              <a:spcBef>
                <a:spcPts val="0"/>
              </a:spcBef>
              <a:buSzTx/>
              <a:buNone/>
              <a:defRPr sz="8200" spc="-164">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8200" spc="-164">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8200" spc="-164">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8200" spc="-164">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8200" spc="-164">
                <a:latin typeface="Helvetica Neue Medium"/>
                <a:ea typeface="Helvetica Neue Medium"/>
                <a:cs typeface="Helvetica Neue Medium"/>
                <a:sym typeface="Helvetica Neue Medium"/>
              </a:defRPr>
            </a:lvl5pPr>
          </a:lstStyle>
          <a:p>
            <a:r>
              <a:t>Uiting</a:t>
            </a:r>
          </a:p>
          <a:p>
            <a:pPr lvl="1"/>
            <a:endParaRPr/>
          </a:p>
          <a:p>
            <a:pPr lvl="2"/>
            <a:endParaRPr/>
          </a:p>
          <a:p>
            <a:pPr lvl="3"/>
            <a:endParaRPr/>
          </a:p>
          <a:p>
            <a:pPr lvl="4"/>
            <a:endParaRPr/>
          </a:p>
        </p:txBody>
      </p:sp>
      <p:sp>
        <p:nvSpPr>
          <p:cNvPr id="99"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Groot feit">
    <p:spTree>
      <p:nvGrpSpPr>
        <p:cNvPr id="1" name=""/>
        <p:cNvGrpSpPr/>
        <p:nvPr/>
      </p:nvGrpSpPr>
      <p:grpSpPr>
        <a:xfrm>
          <a:off x="0" y="0"/>
          <a:ext cx="0" cy="0"/>
          <a:chOff x="0" y="0"/>
          <a:chExt cx="0" cy="0"/>
        </a:xfrm>
      </p:grpSpPr>
      <p:sp>
        <p:nvSpPr>
          <p:cNvPr id="106" name="Feitinformatie"/>
          <p:cNvSpPr txBox="1">
            <a:spLocks noGrp="1"/>
          </p:cNvSpPr>
          <p:nvPr>
            <p:ph type="body" sz="quarter" idx="21" hasCustomPrompt="1"/>
          </p:nvPr>
        </p:nvSpPr>
        <p:spPr>
          <a:xfrm>
            <a:off x="698500" y="6209979"/>
            <a:ext cx="11607800" cy="671803"/>
          </a:xfrm>
          <a:prstGeom prst="rect">
            <a:avLst/>
          </a:prstGeom>
        </p:spPr>
        <p:txBody>
          <a:bodyPr/>
          <a:lstStyle>
            <a:lvl1pPr marL="0" indent="0" algn="ctr">
              <a:lnSpc>
                <a:spcPct val="100000"/>
              </a:lnSpc>
              <a:spcBef>
                <a:spcPts val="0"/>
              </a:spcBef>
              <a:buSzTx/>
              <a:buNone/>
              <a:defRPr sz="3800" b="1"/>
            </a:lvl1pPr>
          </a:lstStyle>
          <a:p>
            <a:r>
              <a:t>Feitinformatie</a:t>
            </a:r>
          </a:p>
        </p:txBody>
      </p:sp>
      <p:sp>
        <p:nvSpPr>
          <p:cNvPr id="107" name="Hoofdtekst - niveau één…"/>
          <p:cNvSpPr txBox="1">
            <a:spLocks noGrp="1"/>
          </p:cNvSpPr>
          <p:nvPr>
            <p:ph type="body" idx="1" hasCustomPrompt="1"/>
          </p:nvPr>
        </p:nvSpPr>
        <p:spPr>
          <a:xfrm>
            <a:off x="698500" y="999066"/>
            <a:ext cx="11607800" cy="5210914"/>
          </a:xfrm>
          <a:prstGeom prst="rect">
            <a:avLst/>
          </a:prstGeom>
        </p:spPr>
        <p:txBody>
          <a:bodyPr anchor="b"/>
          <a:lstStyle>
            <a:lvl1pPr marL="0" indent="0" algn="ctr">
              <a:lnSpc>
                <a:spcPct val="80000"/>
              </a:lnSpc>
              <a:spcBef>
                <a:spcPts val="0"/>
              </a:spcBef>
              <a:buSzTx/>
              <a:buNone/>
              <a:defRPr sz="17600" b="1" spc="-176"/>
            </a:lvl1pPr>
            <a:lvl2pPr marL="0" indent="457200" algn="ctr">
              <a:lnSpc>
                <a:spcPct val="80000"/>
              </a:lnSpc>
              <a:spcBef>
                <a:spcPts val="0"/>
              </a:spcBef>
              <a:buSzTx/>
              <a:buNone/>
              <a:defRPr sz="17600" b="1" spc="-176"/>
            </a:lvl2pPr>
            <a:lvl3pPr marL="0" indent="914400" algn="ctr">
              <a:lnSpc>
                <a:spcPct val="80000"/>
              </a:lnSpc>
              <a:spcBef>
                <a:spcPts val="0"/>
              </a:spcBef>
              <a:buSzTx/>
              <a:buNone/>
              <a:defRPr sz="17600" b="1" spc="-176"/>
            </a:lvl3pPr>
            <a:lvl4pPr marL="0" indent="1371600" algn="ctr">
              <a:lnSpc>
                <a:spcPct val="80000"/>
              </a:lnSpc>
              <a:spcBef>
                <a:spcPts val="0"/>
              </a:spcBef>
              <a:buSzTx/>
              <a:buNone/>
              <a:defRPr sz="17600" b="1" spc="-176"/>
            </a:lvl4pPr>
            <a:lvl5pPr marL="0" indent="1828800" algn="ctr">
              <a:lnSpc>
                <a:spcPct val="80000"/>
              </a:lnSpc>
              <a:spcBef>
                <a:spcPts val="0"/>
              </a:spcBef>
              <a:buSzTx/>
              <a:buNone/>
              <a:defRPr sz="17600" b="1" spc="-176"/>
            </a:lvl5pPr>
          </a:lstStyle>
          <a:p>
            <a:r>
              <a:t>100%</a:t>
            </a:r>
          </a:p>
          <a:p>
            <a:pPr lvl="1"/>
            <a:endParaRPr/>
          </a:p>
          <a:p>
            <a:pPr lvl="2"/>
            <a:endParaRPr/>
          </a:p>
          <a:p>
            <a:pPr lvl="3"/>
            <a:endParaRPr/>
          </a:p>
          <a:p>
            <a:pPr lvl="4"/>
            <a:endParaRPr/>
          </a:p>
        </p:txBody>
      </p:sp>
      <p:sp>
        <p:nvSpPr>
          <p:cNvPr id="108"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Citaat">
    <p:spTree>
      <p:nvGrpSpPr>
        <p:cNvPr id="1" name=""/>
        <p:cNvGrpSpPr/>
        <p:nvPr/>
      </p:nvGrpSpPr>
      <p:grpSpPr>
        <a:xfrm>
          <a:off x="0" y="0"/>
          <a:ext cx="0" cy="0"/>
          <a:chOff x="0" y="0"/>
          <a:chExt cx="0" cy="0"/>
        </a:xfrm>
      </p:grpSpPr>
      <p:sp>
        <p:nvSpPr>
          <p:cNvPr id="115" name="Hoofdtekst - niveau één…"/>
          <p:cNvSpPr txBox="1">
            <a:spLocks noGrp="1"/>
          </p:cNvSpPr>
          <p:nvPr>
            <p:ph type="body" sz="half" idx="1" hasCustomPrompt="1"/>
          </p:nvPr>
        </p:nvSpPr>
        <p:spPr>
          <a:xfrm>
            <a:off x="736600" y="3721100"/>
            <a:ext cx="11531600" cy="2324100"/>
          </a:xfrm>
          <a:prstGeom prst="rect">
            <a:avLst/>
          </a:prstGeom>
        </p:spPr>
        <p:txBody>
          <a:bodyPr anchor="ctr"/>
          <a:lstStyle>
            <a:lvl1pPr marL="457200" indent="-342900">
              <a:spcBef>
                <a:spcPts val="0"/>
              </a:spcBef>
              <a:buSzTx/>
              <a:buNone/>
              <a:defRPr sz="6000" spc="-119">
                <a:latin typeface="Helvetica Neue Medium"/>
                <a:ea typeface="Helvetica Neue Medium"/>
                <a:cs typeface="Helvetica Neue Medium"/>
                <a:sym typeface="Helvetica Neue Medium"/>
              </a:defRPr>
            </a:lvl1pPr>
            <a:lvl2pPr marL="457200" indent="114300">
              <a:spcBef>
                <a:spcPts val="0"/>
              </a:spcBef>
              <a:buSzTx/>
              <a:buNone/>
              <a:defRPr sz="6000" spc="-119">
                <a:latin typeface="Helvetica Neue Medium"/>
                <a:ea typeface="Helvetica Neue Medium"/>
                <a:cs typeface="Helvetica Neue Medium"/>
                <a:sym typeface="Helvetica Neue Medium"/>
              </a:defRPr>
            </a:lvl2pPr>
            <a:lvl3pPr marL="457200" indent="571500">
              <a:spcBef>
                <a:spcPts val="0"/>
              </a:spcBef>
              <a:buSzTx/>
              <a:buNone/>
              <a:defRPr sz="6000" spc="-119">
                <a:latin typeface="Helvetica Neue Medium"/>
                <a:ea typeface="Helvetica Neue Medium"/>
                <a:cs typeface="Helvetica Neue Medium"/>
                <a:sym typeface="Helvetica Neue Medium"/>
              </a:defRPr>
            </a:lvl3pPr>
            <a:lvl4pPr marL="457200" indent="1028700">
              <a:spcBef>
                <a:spcPts val="0"/>
              </a:spcBef>
              <a:buSzTx/>
              <a:buNone/>
              <a:defRPr sz="6000" spc="-119">
                <a:latin typeface="Helvetica Neue Medium"/>
                <a:ea typeface="Helvetica Neue Medium"/>
                <a:cs typeface="Helvetica Neue Medium"/>
                <a:sym typeface="Helvetica Neue Medium"/>
              </a:defRPr>
            </a:lvl4pPr>
            <a:lvl5pPr marL="457200" indent="1485900">
              <a:spcBef>
                <a:spcPts val="0"/>
              </a:spcBef>
              <a:buSzTx/>
              <a:buNone/>
              <a:defRPr sz="6000" spc="-119">
                <a:latin typeface="Helvetica Neue Medium"/>
                <a:ea typeface="Helvetica Neue Medium"/>
                <a:cs typeface="Helvetica Neue Medium"/>
                <a:sym typeface="Helvetica Neue Medium"/>
              </a:defRPr>
            </a:lvl5pPr>
          </a:lstStyle>
          <a:p>
            <a:r>
              <a:t>“Bijzonder citaat”</a:t>
            </a:r>
          </a:p>
          <a:p>
            <a:pPr lvl="1"/>
            <a:endParaRPr/>
          </a:p>
          <a:p>
            <a:pPr lvl="2"/>
            <a:endParaRPr/>
          </a:p>
          <a:p>
            <a:pPr lvl="3"/>
            <a:endParaRPr/>
          </a:p>
          <a:p>
            <a:pPr lvl="4"/>
            <a:endParaRPr/>
          </a:p>
        </p:txBody>
      </p:sp>
      <p:sp>
        <p:nvSpPr>
          <p:cNvPr id="116" name="Toekenning"/>
          <p:cNvSpPr txBox="1">
            <a:spLocks noGrp="1"/>
          </p:cNvSpPr>
          <p:nvPr>
            <p:ph type="body" sz="quarter" idx="21" hasCustomPrompt="1"/>
          </p:nvPr>
        </p:nvSpPr>
        <p:spPr>
          <a:xfrm>
            <a:off x="1219200" y="6426200"/>
            <a:ext cx="11049000" cy="461059"/>
          </a:xfrm>
          <a:prstGeom prst="rect">
            <a:avLst/>
          </a:prstGeom>
        </p:spPr>
        <p:txBody>
          <a:bodyPr/>
          <a:lstStyle>
            <a:lvl1pPr marL="0" indent="0" defTabSz="563541">
              <a:lnSpc>
                <a:spcPct val="100000"/>
              </a:lnSpc>
              <a:spcBef>
                <a:spcPts val="0"/>
              </a:spcBef>
              <a:buSzTx/>
              <a:buNone/>
              <a:defRPr sz="2304" b="1"/>
            </a:lvl1pPr>
          </a:lstStyle>
          <a:p>
            <a:r>
              <a:t>Toekenning</a:t>
            </a:r>
          </a:p>
        </p:txBody>
      </p:sp>
      <p:sp>
        <p:nvSpPr>
          <p:cNvPr id="11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driemaal">
    <p:spTree>
      <p:nvGrpSpPr>
        <p:cNvPr id="1" name=""/>
        <p:cNvGrpSpPr/>
        <p:nvPr/>
      </p:nvGrpSpPr>
      <p:grpSpPr>
        <a:xfrm>
          <a:off x="0" y="0"/>
          <a:ext cx="0" cy="0"/>
          <a:chOff x="0" y="0"/>
          <a:chExt cx="0" cy="0"/>
        </a:xfrm>
      </p:grpSpPr>
      <p:sp>
        <p:nvSpPr>
          <p:cNvPr id="124" name="Afbeelding"/>
          <p:cNvSpPr>
            <a:spLocks noGrp="1"/>
          </p:cNvSpPr>
          <p:nvPr>
            <p:ph type="pic" idx="21"/>
          </p:nvPr>
        </p:nvSpPr>
        <p:spPr>
          <a:xfrm>
            <a:off x="-2082800" y="687558"/>
            <a:ext cx="11165190" cy="8373892"/>
          </a:xfrm>
          <a:prstGeom prst="rect">
            <a:avLst/>
          </a:prstGeom>
        </p:spPr>
        <p:txBody>
          <a:bodyPr lIns="91439" tIns="45719" rIns="91439" bIns="45719">
            <a:noAutofit/>
          </a:bodyPr>
          <a:lstStyle/>
          <a:p>
            <a:endParaRPr/>
          </a:p>
        </p:txBody>
      </p:sp>
      <p:sp>
        <p:nvSpPr>
          <p:cNvPr id="125" name="Afbeelding"/>
          <p:cNvSpPr>
            <a:spLocks noGrp="1"/>
          </p:cNvSpPr>
          <p:nvPr>
            <p:ph type="pic" sz="half" idx="22"/>
          </p:nvPr>
        </p:nvSpPr>
        <p:spPr>
          <a:xfrm>
            <a:off x="6597650" y="292100"/>
            <a:ext cx="5740400" cy="4592321"/>
          </a:xfrm>
          <a:prstGeom prst="rect">
            <a:avLst/>
          </a:prstGeom>
        </p:spPr>
        <p:txBody>
          <a:bodyPr lIns="91439" tIns="45719" rIns="91439" bIns="45719">
            <a:noAutofit/>
          </a:bodyPr>
          <a:lstStyle/>
          <a:p>
            <a:endParaRPr/>
          </a:p>
        </p:txBody>
      </p:sp>
      <p:sp>
        <p:nvSpPr>
          <p:cNvPr id="126" name="Afbeelding"/>
          <p:cNvSpPr>
            <a:spLocks noGrp="1"/>
          </p:cNvSpPr>
          <p:nvPr>
            <p:ph type="pic" idx="23"/>
          </p:nvPr>
        </p:nvSpPr>
        <p:spPr>
          <a:xfrm>
            <a:off x="4984750" y="2749550"/>
            <a:ext cx="7937500" cy="9238276"/>
          </a:xfrm>
          <a:prstGeom prst="rect">
            <a:avLst/>
          </a:prstGeom>
        </p:spPr>
        <p:txBody>
          <a:bodyPr lIns="91439" tIns="45719" rIns="91439" bIns="45719">
            <a:noAutofit/>
          </a:bodyPr>
          <a:lstStyle/>
          <a:p>
            <a:endParaRPr/>
          </a:p>
        </p:txBody>
      </p:sp>
      <p:sp>
        <p:nvSpPr>
          <p:cNvPr id="127"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886640052_3195x2556.jpeg"/>
          <p:cNvSpPr>
            <a:spLocks noGrp="1"/>
          </p:cNvSpPr>
          <p:nvPr>
            <p:ph type="pic" idx="21"/>
          </p:nvPr>
        </p:nvSpPr>
        <p:spPr>
          <a:xfrm>
            <a:off x="-1016000" y="-1054100"/>
            <a:ext cx="14427200" cy="11541760"/>
          </a:xfrm>
          <a:prstGeom prst="rect">
            <a:avLst/>
          </a:prstGeom>
        </p:spPr>
        <p:txBody>
          <a:bodyPr lIns="91439" tIns="45719" rIns="91439" bIns="45719">
            <a:noAutofit/>
          </a:bodyPr>
          <a:lstStyle/>
          <a:p>
            <a:endParaRPr/>
          </a:p>
        </p:txBody>
      </p:sp>
      <p:sp>
        <p:nvSpPr>
          <p:cNvPr id="135" name="Dianummer"/>
          <p:cNvSpPr txBox="1">
            <a:spLocks noGrp="1"/>
          </p:cNvSpPr>
          <p:nvPr>
            <p:ph type="sldNum" sz="quarter" idx="2"/>
          </p:nvPr>
        </p:nvSpPr>
        <p:spPr>
          <a:xfrm>
            <a:off x="6353454" y="9220199"/>
            <a:ext cx="297892" cy="287479"/>
          </a:xfrm>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4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CityDeal">
    <p:spTree>
      <p:nvGrpSpPr>
        <p:cNvPr id="1" name=""/>
        <p:cNvGrpSpPr/>
        <p:nvPr/>
      </p:nvGrpSpPr>
      <p:grpSpPr>
        <a:xfrm>
          <a:off x="0" y="0"/>
          <a:ext cx="0" cy="0"/>
          <a:chOff x="0" y="0"/>
          <a:chExt cx="0" cy="0"/>
        </a:xfrm>
      </p:grpSpPr>
      <p:pic>
        <p:nvPicPr>
          <p:cNvPr id="149" name="citydeal_logo2.png" descr="citydeal_logo2.png"/>
          <p:cNvPicPr>
            <a:picLocks noChangeAspect="1"/>
          </p:cNvPicPr>
          <p:nvPr/>
        </p:nvPicPr>
        <p:blipFill>
          <a:blip r:embed="rId2"/>
          <a:stretch>
            <a:fillRect/>
          </a:stretch>
        </p:blipFill>
        <p:spPr>
          <a:xfrm>
            <a:off x="9348455" y="183543"/>
            <a:ext cx="3399146" cy="733521"/>
          </a:xfrm>
          <a:prstGeom prst="rect">
            <a:avLst/>
          </a:prstGeom>
          <a:ln w="12700">
            <a:miter lim="400000"/>
          </a:ln>
        </p:spPr>
      </p:pic>
      <p:sp>
        <p:nvSpPr>
          <p:cNvPr id="150" name="Dianummer"/>
          <p:cNvSpPr txBox="1">
            <a:spLocks noGrp="1"/>
          </p:cNvSpPr>
          <p:nvPr>
            <p:ph type="sldNum" sz="quarter" idx="2"/>
          </p:nvPr>
        </p:nvSpPr>
        <p:spPr>
          <a:xfrm>
            <a:off x="12573067" y="9347199"/>
            <a:ext cx="297892" cy="287479"/>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en foto">
    <p:spTree>
      <p:nvGrpSpPr>
        <p:cNvPr id="1" name=""/>
        <p:cNvGrpSpPr/>
        <p:nvPr/>
      </p:nvGrpSpPr>
      <p:grpSpPr>
        <a:xfrm>
          <a:off x="0" y="0"/>
          <a:ext cx="0" cy="0"/>
          <a:chOff x="0" y="0"/>
          <a:chExt cx="0" cy="0"/>
        </a:xfrm>
      </p:grpSpPr>
      <p:sp>
        <p:nvSpPr>
          <p:cNvPr id="21" name="Afbeelding"/>
          <p:cNvSpPr>
            <a:spLocks noGrp="1"/>
          </p:cNvSpPr>
          <p:nvPr>
            <p:ph type="pic" idx="21"/>
          </p:nvPr>
        </p:nvSpPr>
        <p:spPr>
          <a:xfrm>
            <a:off x="-376767" y="-915894"/>
            <a:ext cx="17835652" cy="10682195"/>
          </a:xfrm>
          <a:prstGeom prst="rect">
            <a:avLst/>
          </a:prstGeom>
        </p:spPr>
        <p:txBody>
          <a:bodyPr lIns="91439" tIns="45719" rIns="91439" bIns="45719">
            <a:noAutofit/>
          </a:bodyPr>
          <a:lstStyle/>
          <a:p>
            <a:endParaRPr/>
          </a:p>
        </p:txBody>
      </p:sp>
      <p:sp>
        <p:nvSpPr>
          <p:cNvPr id="22" name="Naam presentatie"/>
          <p:cNvSpPr txBox="1">
            <a:spLocks noGrp="1"/>
          </p:cNvSpPr>
          <p:nvPr>
            <p:ph type="title" hasCustomPrompt="1"/>
          </p:nvPr>
        </p:nvSpPr>
        <p:spPr>
          <a:xfrm>
            <a:off x="698500" y="5181600"/>
            <a:ext cx="11607800" cy="3302000"/>
          </a:xfrm>
          <a:prstGeom prst="rect">
            <a:avLst/>
          </a:prstGeom>
        </p:spPr>
        <p:txBody>
          <a:bodyPr anchor="b"/>
          <a:lstStyle>
            <a:lvl1pPr>
              <a:defRPr sz="8200" spc="-164"/>
            </a:lvl1pPr>
          </a:lstStyle>
          <a:p>
            <a:r>
              <a:t>Naam presentatie</a:t>
            </a:r>
          </a:p>
        </p:txBody>
      </p:sp>
      <p:sp>
        <p:nvSpPr>
          <p:cNvPr id="23" name="Hoofdtekst - niveau één…"/>
          <p:cNvSpPr txBox="1">
            <a:spLocks noGrp="1"/>
          </p:cNvSpPr>
          <p:nvPr>
            <p:ph type="body" sz="quarter" idx="1" hasCustomPrompt="1"/>
          </p:nvPr>
        </p:nvSpPr>
        <p:spPr>
          <a:xfrm>
            <a:off x="698500" y="8432800"/>
            <a:ext cx="11607800" cy="689769"/>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Ondertitel presentatie</a:t>
            </a:r>
          </a:p>
          <a:p>
            <a:pPr lvl="1"/>
            <a:endParaRPr/>
          </a:p>
          <a:p>
            <a:pPr lvl="2"/>
            <a:endParaRPr/>
          </a:p>
          <a:p>
            <a:pPr lvl="3"/>
            <a:endParaRPr/>
          </a:p>
          <a:p>
            <a:pPr lvl="4"/>
            <a:endParaRPr/>
          </a:p>
        </p:txBody>
      </p:sp>
      <p:sp>
        <p:nvSpPr>
          <p:cNvPr id="24" name="Auteur en datum"/>
          <p:cNvSpPr txBox="1">
            <a:spLocks noGrp="1"/>
          </p:cNvSpPr>
          <p:nvPr>
            <p:ph type="body" sz="quarter" idx="22" hasCustomPrompt="1"/>
          </p:nvPr>
        </p:nvSpPr>
        <p:spPr>
          <a:xfrm>
            <a:off x="698500" y="571500"/>
            <a:ext cx="11607801" cy="461059"/>
          </a:xfrm>
          <a:prstGeom prst="rect">
            <a:avLst/>
          </a:prstGeom>
        </p:spPr>
        <p:txBody>
          <a:bodyPr/>
          <a:lstStyle>
            <a:lvl1pPr marL="0" indent="0" defTabSz="563541">
              <a:lnSpc>
                <a:spcPct val="100000"/>
              </a:lnSpc>
              <a:spcBef>
                <a:spcPts val="0"/>
              </a:spcBef>
              <a:buSzTx/>
              <a:buNone/>
              <a:defRPr sz="2304" b="1"/>
            </a:lvl1pPr>
          </a:lstStyle>
          <a:p>
            <a:r>
              <a:t>Auteur en datum</a:t>
            </a:r>
          </a:p>
        </p:txBody>
      </p:sp>
      <p:sp>
        <p:nvSpPr>
          <p:cNvPr id="25" name="Dianummer"/>
          <p:cNvSpPr txBox="1">
            <a:spLocks noGrp="1"/>
          </p:cNvSpPr>
          <p:nvPr>
            <p:ph type="sldNum" sz="quarter" idx="2"/>
          </p:nvPr>
        </p:nvSpPr>
        <p:spPr>
          <a:xfrm>
            <a:off x="6349999" y="9220199"/>
            <a:ext cx="297893" cy="287479"/>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en foto alt">
    <p:spTree>
      <p:nvGrpSpPr>
        <p:cNvPr id="1" name=""/>
        <p:cNvGrpSpPr/>
        <p:nvPr/>
      </p:nvGrpSpPr>
      <p:grpSpPr>
        <a:xfrm>
          <a:off x="0" y="0"/>
          <a:ext cx="0" cy="0"/>
          <a:chOff x="0" y="0"/>
          <a:chExt cx="0" cy="0"/>
        </a:xfrm>
      </p:grpSpPr>
      <p:sp>
        <p:nvSpPr>
          <p:cNvPr id="32" name="910457886_1434x1669.jpeg"/>
          <p:cNvSpPr>
            <a:spLocks noGrp="1"/>
          </p:cNvSpPr>
          <p:nvPr>
            <p:ph type="pic" idx="21"/>
          </p:nvPr>
        </p:nvSpPr>
        <p:spPr>
          <a:xfrm>
            <a:off x="5319129" y="495299"/>
            <a:ext cx="7543801" cy="8780059"/>
          </a:xfrm>
          <a:prstGeom prst="rect">
            <a:avLst/>
          </a:prstGeom>
        </p:spPr>
        <p:txBody>
          <a:bodyPr lIns="91439" tIns="45719" rIns="91439" bIns="45719">
            <a:noAutofit/>
          </a:bodyPr>
          <a:lstStyle/>
          <a:p>
            <a:endParaRPr/>
          </a:p>
        </p:txBody>
      </p:sp>
      <p:sp>
        <p:nvSpPr>
          <p:cNvPr id="33" name="Hoofdtekst - niveau één…"/>
          <p:cNvSpPr txBox="1">
            <a:spLocks noGrp="1"/>
          </p:cNvSpPr>
          <p:nvPr>
            <p:ph type="body" sz="quarter" idx="1" hasCustomPrompt="1"/>
          </p:nvPr>
        </p:nvSpPr>
        <p:spPr>
          <a:xfrm>
            <a:off x="698500" y="5003800"/>
            <a:ext cx="5105400" cy="4044566"/>
          </a:xfrm>
          <a:prstGeom prst="rect">
            <a:avLst/>
          </a:prstGeom>
        </p:spPr>
        <p:txBody>
          <a:bodyPr/>
          <a:lstStyle>
            <a:lvl1pPr marL="0" indent="0" defTabSz="587022">
              <a:lnSpc>
                <a:spcPct val="100000"/>
              </a:lnSpc>
              <a:spcBef>
                <a:spcPts val="0"/>
              </a:spcBef>
              <a:buSzTx/>
              <a:buNone/>
              <a:defRPr sz="3800" b="1"/>
            </a:lvl1pPr>
            <a:lvl2pPr marL="0" indent="457200" defTabSz="587022">
              <a:lnSpc>
                <a:spcPct val="100000"/>
              </a:lnSpc>
              <a:spcBef>
                <a:spcPts val="0"/>
              </a:spcBef>
              <a:buSzTx/>
              <a:buNone/>
              <a:defRPr sz="3800" b="1"/>
            </a:lvl2pPr>
            <a:lvl3pPr marL="0" indent="914400" defTabSz="587022">
              <a:lnSpc>
                <a:spcPct val="100000"/>
              </a:lnSpc>
              <a:spcBef>
                <a:spcPts val="0"/>
              </a:spcBef>
              <a:buSzTx/>
              <a:buNone/>
              <a:defRPr sz="3800" b="1"/>
            </a:lvl3pPr>
            <a:lvl4pPr marL="0" indent="1371600" defTabSz="587022">
              <a:lnSpc>
                <a:spcPct val="100000"/>
              </a:lnSpc>
              <a:spcBef>
                <a:spcPts val="0"/>
              </a:spcBef>
              <a:buSzTx/>
              <a:buNone/>
              <a:defRPr sz="3800" b="1"/>
            </a:lvl4pPr>
            <a:lvl5pPr marL="0" indent="1828800" defTabSz="587022">
              <a:lnSpc>
                <a:spcPct val="100000"/>
              </a:lnSpc>
              <a:spcBef>
                <a:spcPts val="0"/>
              </a:spcBef>
              <a:buSzTx/>
              <a:buNone/>
              <a:defRPr sz="3800" b="1"/>
            </a:lvl5pPr>
          </a:lstStyle>
          <a:p>
            <a:r>
              <a:t>Ondertitel dia</a:t>
            </a:r>
          </a:p>
          <a:p>
            <a:pPr lvl="1"/>
            <a:endParaRPr/>
          </a:p>
          <a:p>
            <a:pPr lvl="2"/>
            <a:endParaRPr/>
          </a:p>
          <a:p>
            <a:pPr lvl="3"/>
            <a:endParaRPr/>
          </a:p>
          <a:p>
            <a:pPr lvl="4"/>
            <a:endParaRPr/>
          </a:p>
        </p:txBody>
      </p:sp>
      <p:sp>
        <p:nvSpPr>
          <p:cNvPr id="34" name="Naam dia"/>
          <p:cNvSpPr txBox="1">
            <a:spLocks noGrp="1"/>
          </p:cNvSpPr>
          <p:nvPr>
            <p:ph type="title" hasCustomPrompt="1"/>
          </p:nvPr>
        </p:nvSpPr>
        <p:spPr>
          <a:xfrm>
            <a:off x="698500" y="692534"/>
            <a:ext cx="5105400" cy="4387466"/>
          </a:xfrm>
          <a:prstGeom prst="rect">
            <a:avLst/>
          </a:prstGeom>
        </p:spPr>
        <p:txBody>
          <a:bodyPr anchor="b"/>
          <a:lstStyle/>
          <a:p>
            <a:r>
              <a:t>Naam dia</a:t>
            </a:r>
          </a:p>
        </p:txBody>
      </p:sp>
      <p:sp>
        <p:nvSpPr>
          <p:cNvPr id="3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en opsomming">
    <p:spTree>
      <p:nvGrpSpPr>
        <p:cNvPr id="1" name=""/>
        <p:cNvGrpSpPr/>
        <p:nvPr/>
      </p:nvGrpSpPr>
      <p:grpSpPr>
        <a:xfrm>
          <a:off x="0" y="0"/>
          <a:ext cx="0" cy="0"/>
          <a:chOff x="0" y="0"/>
          <a:chExt cx="0" cy="0"/>
        </a:xfrm>
      </p:grpSpPr>
      <p:sp>
        <p:nvSpPr>
          <p:cNvPr id="42" name="Hoofdtekst - niveau één…"/>
          <p:cNvSpPr txBox="1">
            <a:spLocks noGrp="1"/>
          </p:cNvSpPr>
          <p:nvPr>
            <p:ph type="body" idx="1" hasCustomPrompt="1"/>
          </p:nvPr>
        </p:nvSpPr>
        <p:spPr>
          <a:prstGeom prst="rect">
            <a:avLst/>
          </a:prstGeom>
        </p:spPr>
        <p:txBody>
          <a:bodyPr/>
          <a:lstStyle/>
          <a:p>
            <a:r>
              <a:t>Dia-opsommingstekst</a:t>
            </a:r>
          </a:p>
          <a:p>
            <a:pPr lvl="1"/>
            <a:endParaRPr/>
          </a:p>
          <a:p>
            <a:pPr lvl="2"/>
            <a:endParaRPr/>
          </a:p>
          <a:p>
            <a:pPr lvl="3"/>
            <a:endParaRPr/>
          </a:p>
          <a:p>
            <a:pPr lvl="4"/>
            <a:endParaRPr/>
          </a:p>
        </p:txBody>
      </p:sp>
      <p:sp>
        <p:nvSpPr>
          <p:cNvPr id="43" name="Ondertitel dia"/>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Ondertitel dia</a:t>
            </a:r>
          </a:p>
        </p:txBody>
      </p:sp>
      <p:sp>
        <p:nvSpPr>
          <p:cNvPr id="44" name="Naam dia"/>
          <p:cNvSpPr txBox="1">
            <a:spLocks noGrp="1"/>
          </p:cNvSpPr>
          <p:nvPr>
            <p:ph type="title" hasCustomPrompt="1"/>
          </p:nvPr>
        </p:nvSpPr>
        <p:spPr>
          <a:prstGeom prst="rect">
            <a:avLst/>
          </a:prstGeom>
        </p:spPr>
        <p:txBody>
          <a:bodyPr/>
          <a:lstStyle/>
          <a:p>
            <a:r>
              <a:t>Naam dia</a:t>
            </a:r>
          </a:p>
        </p:txBody>
      </p:sp>
      <p:sp>
        <p:nvSpPr>
          <p:cNvPr id="45"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Opsomming">
    <p:spTree>
      <p:nvGrpSpPr>
        <p:cNvPr id="1" name=""/>
        <p:cNvGrpSpPr/>
        <p:nvPr/>
      </p:nvGrpSpPr>
      <p:grpSpPr>
        <a:xfrm>
          <a:off x="0" y="0"/>
          <a:ext cx="0" cy="0"/>
          <a:chOff x="0" y="0"/>
          <a:chExt cx="0" cy="0"/>
        </a:xfrm>
      </p:grpSpPr>
      <p:sp>
        <p:nvSpPr>
          <p:cNvPr id="52" name="Hoofdtekst - niveau één…"/>
          <p:cNvSpPr txBox="1">
            <a:spLocks noGrp="1"/>
          </p:cNvSpPr>
          <p:nvPr>
            <p:ph type="body" idx="1" hasCustomPrompt="1"/>
          </p:nvPr>
        </p:nvSpPr>
        <p:spPr>
          <a:prstGeom prst="rect">
            <a:avLst/>
          </a:prstGeom>
        </p:spPr>
        <p:txBody>
          <a:bodyPr numCol="2" spcCol="589358"/>
          <a:lstStyle/>
          <a:p>
            <a:r>
              <a:t>Dia-opsommingstekst</a:t>
            </a:r>
          </a:p>
          <a:p>
            <a:pPr lvl="1"/>
            <a:endParaRPr/>
          </a:p>
          <a:p>
            <a:pPr lvl="2"/>
            <a:endParaRPr/>
          </a:p>
          <a:p>
            <a:pPr lvl="3"/>
            <a:endParaRPr/>
          </a:p>
          <a:p>
            <a:pPr lvl="4"/>
            <a:endParaRPr/>
          </a:p>
        </p:txBody>
      </p:sp>
      <p:sp>
        <p:nvSpPr>
          <p:cNvPr id="53"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opsomm., foto">
    <p:spTree>
      <p:nvGrpSpPr>
        <p:cNvPr id="1" name=""/>
        <p:cNvGrpSpPr/>
        <p:nvPr/>
      </p:nvGrpSpPr>
      <p:grpSpPr>
        <a:xfrm>
          <a:off x="0" y="0"/>
          <a:ext cx="0" cy="0"/>
          <a:chOff x="0" y="0"/>
          <a:chExt cx="0" cy="0"/>
        </a:xfrm>
      </p:grpSpPr>
      <p:sp>
        <p:nvSpPr>
          <p:cNvPr id="60" name="660384004_1290x1720.jpeg"/>
          <p:cNvSpPr>
            <a:spLocks noGrp="1"/>
          </p:cNvSpPr>
          <p:nvPr>
            <p:ph type="pic" idx="21"/>
          </p:nvPr>
        </p:nvSpPr>
        <p:spPr>
          <a:xfrm>
            <a:off x="6172200" y="596900"/>
            <a:ext cx="6448425" cy="8597900"/>
          </a:xfrm>
          <a:prstGeom prst="rect">
            <a:avLst/>
          </a:prstGeom>
        </p:spPr>
        <p:txBody>
          <a:bodyPr lIns="91439" tIns="45719" rIns="91439" bIns="45719">
            <a:noAutofit/>
          </a:bodyPr>
          <a:lstStyle/>
          <a:p>
            <a:endParaRPr/>
          </a:p>
        </p:txBody>
      </p:sp>
      <p:sp>
        <p:nvSpPr>
          <p:cNvPr id="61" name="Naam dia"/>
          <p:cNvSpPr txBox="1">
            <a:spLocks noGrp="1"/>
          </p:cNvSpPr>
          <p:nvPr>
            <p:ph type="title" hasCustomPrompt="1"/>
          </p:nvPr>
        </p:nvSpPr>
        <p:spPr>
          <a:xfrm>
            <a:off x="698500" y="444500"/>
            <a:ext cx="5105400" cy="1016000"/>
          </a:xfrm>
          <a:prstGeom prst="rect">
            <a:avLst/>
          </a:prstGeom>
        </p:spPr>
        <p:txBody>
          <a:bodyPr/>
          <a:lstStyle/>
          <a:p>
            <a:r>
              <a:t>Naam dia</a:t>
            </a:r>
          </a:p>
        </p:txBody>
      </p:sp>
      <p:sp>
        <p:nvSpPr>
          <p:cNvPr id="62" name="Ondertitel dia"/>
          <p:cNvSpPr txBox="1">
            <a:spLocks noGrp="1"/>
          </p:cNvSpPr>
          <p:nvPr>
            <p:ph type="body" sz="quarter" idx="22" hasCustomPrompt="1"/>
          </p:nvPr>
        </p:nvSpPr>
        <p:spPr>
          <a:xfrm>
            <a:off x="698500" y="1412977"/>
            <a:ext cx="5105400" cy="671803"/>
          </a:xfrm>
          <a:prstGeom prst="rect">
            <a:avLst/>
          </a:prstGeom>
        </p:spPr>
        <p:txBody>
          <a:bodyPr/>
          <a:lstStyle>
            <a:lvl1pPr marL="0" indent="0" defTabSz="587022">
              <a:lnSpc>
                <a:spcPct val="100000"/>
              </a:lnSpc>
              <a:spcBef>
                <a:spcPts val="0"/>
              </a:spcBef>
              <a:buSzTx/>
              <a:buNone/>
              <a:defRPr sz="3800" b="1"/>
            </a:lvl1pPr>
          </a:lstStyle>
          <a:p>
            <a:r>
              <a:t>Ondertitel dia</a:t>
            </a:r>
          </a:p>
        </p:txBody>
      </p:sp>
      <p:sp>
        <p:nvSpPr>
          <p:cNvPr id="63" name="Hoofdtekst - niveau één…"/>
          <p:cNvSpPr txBox="1">
            <a:spLocks noGrp="1"/>
          </p:cNvSpPr>
          <p:nvPr>
            <p:ph type="body" sz="half" idx="1" hasCustomPrompt="1"/>
          </p:nvPr>
        </p:nvSpPr>
        <p:spPr>
          <a:xfrm>
            <a:off x="698500" y="3480196"/>
            <a:ext cx="5105400" cy="5593161"/>
          </a:xfrm>
          <a:prstGeom prst="rect">
            <a:avLst/>
          </a:prstGeom>
        </p:spPr>
        <p:txBody>
          <a:bodyPr/>
          <a:lstStyle/>
          <a:p>
            <a:r>
              <a:t>Dia-opsommingstekst</a:t>
            </a:r>
          </a:p>
          <a:p>
            <a:pPr lvl="1"/>
            <a:endParaRPr/>
          </a:p>
          <a:p>
            <a:pPr lvl="2"/>
            <a:endParaRPr/>
          </a:p>
          <a:p>
            <a:pPr lvl="3"/>
            <a:endParaRPr/>
          </a:p>
          <a:p>
            <a:pPr lvl="4"/>
            <a:endParaRPr/>
          </a:p>
        </p:txBody>
      </p:sp>
      <p:sp>
        <p:nvSpPr>
          <p:cNvPr id="64"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Sectie">
    <p:spTree>
      <p:nvGrpSpPr>
        <p:cNvPr id="1" name=""/>
        <p:cNvGrpSpPr/>
        <p:nvPr/>
      </p:nvGrpSpPr>
      <p:grpSpPr>
        <a:xfrm>
          <a:off x="0" y="0"/>
          <a:ext cx="0" cy="0"/>
          <a:chOff x="0" y="0"/>
          <a:chExt cx="0" cy="0"/>
        </a:xfrm>
      </p:grpSpPr>
      <p:sp>
        <p:nvSpPr>
          <p:cNvPr id="71" name="Sectietitel"/>
          <p:cNvSpPr txBox="1">
            <a:spLocks noGrp="1"/>
          </p:cNvSpPr>
          <p:nvPr>
            <p:ph type="title" hasCustomPrompt="1"/>
          </p:nvPr>
        </p:nvSpPr>
        <p:spPr>
          <a:xfrm>
            <a:off x="698500" y="3225800"/>
            <a:ext cx="11607800" cy="3302000"/>
          </a:xfrm>
          <a:prstGeom prst="rect">
            <a:avLst/>
          </a:prstGeom>
        </p:spPr>
        <p:txBody>
          <a:bodyPr anchor="ctr"/>
          <a:lstStyle>
            <a:lvl1pPr>
              <a:defRPr sz="8200" b="0" spc="-164">
                <a:latin typeface="Helvetica Neue Medium"/>
                <a:ea typeface="Helvetica Neue Medium"/>
                <a:cs typeface="Helvetica Neue Medium"/>
                <a:sym typeface="Helvetica Neue Medium"/>
              </a:defRPr>
            </a:lvl1pPr>
          </a:lstStyle>
          <a:p>
            <a:r>
              <a:t>Sectietitel</a:t>
            </a:r>
          </a:p>
        </p:txBody>
      </p:sp>
      <p:sp>
        <p:nvSpPr>
          <p:cNvPr id="72"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Alleen titel">
    <p:spTree>
      <p:nvGrpSpPr>
        <p:cNvPr id="1" name=""/>
        <p:cNvGrpSpPr/>
        <p:nvPr/>
      </p:nvGrpSpPr>
      <p:grpSpPr>
        <a:xfrm>
          <a:off x="0" y="0"/>
          <a:ext cx="0" cy="0"/>
          <a:chOff x="0" y="0"/>
          <a:chExt cx="0" cy="0"/>
        </a:xfrm>
      </p:grpSpPr>
      <p:sp>
        <p:nvSpPr>
          <p:cNvPr id="79" name="Naam dia"/>
          <p:cNvSpPr txBox="1">
            <a:spLocks noGrp="1"/>
          </p:cNvSpPr>
          <p:nvPr>
            <p:ph type="title" hasCustomPrompt="1"/>
          </p:nvPr>
        </p:nvSpPr>
        <p:spPr>
          <a:prstGeom prst="rect">
            <a:avLst/>
          </a:prstGeom>
        </p:spPr>
        <p:txBody>
          <a:bodyPr/>
          <a:lstStyle/>
          <a:p>
            <a:r>
              <a:t>Naam dia</a:t>
            </a:r>
          </a:p>
        </p:txBody>
      </p:sp>
      <p:sp>
        <p:nvSpPr>
          <p:cNvPr id="80" name="Ondertitel dia"/>
          <p:cNvSpPr txBox="1">
            <a:spLocks noGrp="1"/>
          </p:cNvSpPr>
          <p:nvPr>
            <p:ph type="body" sz="quarter" idx="21" hasCustomPrompt="1"/>
          </p:nvPr>
        </p:nvSpPr>
        <p:spPr>
          <a:xfrm>
            <a:off x="698500" y="1412977"/>
            <a:ext cx="11607801" cy="671803"/>
          </a:xfrm>
          <a:prstGeom prst="rect">
            <a:avLst/>
          </a:prstGeom>
        </p:spPr>
        <p:txBody>
          <a:bodyPr/>
          <a:lstStyle>
            <a:lvl1pPr marL="0" indent="0" defTabSz="587022">
              <a:lnSpc>
                <a:spcPct val="100000"/>
              </a:lnSpc>
              <a:spcBef>
                <a:spcPts val="0"/>
              </a:spcBef>
              <a:buSzTx/>
              <a:buNone/>
              <a:defRPr sz="3800" b="1"/>
            </a:lvl1pPr>
          </a:lstStyle>
          <a:p>
            <a:r>
              <a:t>Ondertitel dia</a:t>
            </a:r>
          </a:p>
        </p:txBody>
      </p:sp>
      <p:sp>
        <p:nvSpPr>
          <p:cNvPr id="8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Titel agenda"/>
          <p:cNvSpPr txBox="1">
            <a:spLocks noGrp="1"/>
          </p:cNvSpPr>
          <p:nvPr>
            <p:ph type="title" hasCustomPrompt="1"/>
          </p:nvPr>
        </p:nvSpPr>
        <p:spPr>
          <a:xfrm>
            <a:off x="698500" y="444500"/>
            <a:ext cx="11607800" cy="1016000"/>
          </a:xfrm>
          <a:prstGeom prst="rect">
            <a:avLst/>
          </a:prstGeom>
        </p:spPr>
        <p:txBody>
          <a:bodyPr/>
          <a:lstStyle/>
          <a:p>
            <a:r>
              <a:t>Titel agenda</a:t>
            </a:r>
          </a:p>
        </p:txBody>
      </p:sp>
      <p:sp>
        <p:nvSpPr>
          <p:cNvPr id="89" name="Ondertitel agenda"/>
          <p:cNvSpPr txBox="1">
            <a:spLocks noGrp="1"/>
          </p:cNvSpPr>
          <p:nvPr>
            <p:ph type="body" sz="quarter" idx="21" hasCustomPrompt="1"/>
          </p:nvPr>
        </p:nvSpPr>
        <p:spPr>
          <a:xfrm>
            <a:off x="698500" y="1409700"/>
            <a:ext cx="11607801" cy="671802"/>
          </a:xfrm>
          <a:prstGeom prst="rect">
            <a:avLst/>
          </a:prstGeom>
        </p:spPr>
        <p:txBody>
          <a:bodyPr/>
          <a:lstStyle>
            <a:lvl1pPr marL="0" indent="0" defTabSz="587022">
              <a:lnSpc>
                <a:spcPct val="100000"/>
              </a:lnSpc>
              <a:spcBef>
                <a:spcPts val="0"/>
              </a:spcBef>
              <a:buSzTx/>
              <a:buNone/>
              <a:defRPr sz="3800" b="1"/>
            </a:lvl1pPr>
          </a:lstStyle>
          <a:p>
            <a:r>
              <a:t>Ondertitel agenda</a:t>
            </a:r>
          </a:p>
        </p:txBody>
      </p:sp>
      <p:sp>
        <p:nvSpPr>
          <p:cNvPr id="90" name="Hoofdtekst - niveau één…"/>
          <p:cNvSpPr txBox="1">
            <a:spLocks noGrp="1"/>
          </p:cNvSpPr>
          <p:nvPr>
            <p:ph type="body" idx="1" hasCustomPrompt="1"/>
          </p:nvPr>
        </p:nvSpPr>
        <p:spPr>
          <a:prstGeom prst="rect">
            <a:avLst/>
          </a:prstGeom>
        </p:spPr>
        <p:txBody>
          <a:bodyPr/>
          <a:lstStyle>
            <a:lvl1pPr marL="0" indent="0">
              <a:spcBef>
                <a:spcPts val="1300"/>
              </a:spcBef>
              <a:buSzTx/>
              <a:buNone/>
              <a:defRPr sz="3800" spc="-38"/>
            </a:lvl1pPr>
            <a:lvl2pPr marL="0" indent="457200">
              <a:spcBef>
                <a:spcPts val="1300"/>
              </a:spcBef>
              <a:buSzTx/>
              <a:buNone/>
              <a:defRPr sz="3800" spc="-38"/>
            </a:lvl2pPr>
            <a:lvl3pPr marL="0" indent="914400">
              <a:spcBef>
                <a:spcPts val="1300"/>
              </a:spcBef>
              <a:buSzTx/>
              <a:buNone/>
              <a:defRPr sz="3800" spc="-38"/>
            </a:lvl3pPr>
            <a:lvl4pPr marL="0" indent="1371600">
              <a:spcBef>
                <a:spcPts val="1300"/>
              </a:spcBef>
              <a:buSzTx/>
              <a:buNone/>
              <a:defRPr sz="3800" spc="-38"/>
            </a:lvl4pPr>
            <a:lvl5pPr marL="0" indent="1828800">
              <a:spcBef>
                <a:spcPts val="1300"/>
              </a:spcBef>
              <a:buSzTx/>
              <a:buNone/>
              <a:defRPr sz="3800" spc="-38"/>
            </a:lvl5pPr>
          </a:lstStyle>
          <a:p>
            <a:r>
              <a:t>Agendaonderwerpen</a:t>
            </a:r>
          </a:p>
          <a:p>
            <a:pPr lvl="1"/>
            <a:endParaRPr/>
          </a:p>
          <a:p>
            <a:pPr lvl="2"/>
            <a:endParaRPr/>
          </a:p>
          <a:p>
            <a:pPr lvl="3"/>
            <a:endParaRPr/>
          </a:p>
          <a:p>
            <a:pPr lvl="4"/>
            <a:endParaRPr/>
          </a:p>
        </p:txBody>
      </p:sp>
      <p:sp>
        <p:nvSpPr>
          <p:cNvPr id="91" name="Dia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oofdtekst - niveau één…"/>
          <p:cNvSpPr txBox="1">
            <a:spLocks noGrp="1"/>
          </p:cNvSpPr>
          <p:nvPr>
            <p:ph type="body" idx="1" hasCustomPrompt="1"/>
          </p:nvPr>
        </p:nvSpPr>
        <p:spPr>
          <a:xfrm>
            <a:off x="698500" y="2959100"/>
            <a:ext cx="11607800" cy="6096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Dia-opsommingstekst</a:t>
            </a:r>
          </a:p>
          <a:p>
            <a:pPr lvl="1"/>
            <a:endParaRPr/>
          </a:p>
          <a:p>
            <a:pPr lvl="2"/>
            <a:endParaRPr/>
          </a:p>
          <a:p>
            <a:pPr lvl="3"/>
            <a:endParaRPr/>
          </a:p>
          <a:p>
            <a:pPr lvl="4"/>
            <a:endParaRPr/>
          </a:p>
        </p:txBody>
      </p:sp>
      <p:sp>
        <p:nvSpPr>
          <p:cNvPr id="3" name="Naam dia"/>
          <p:cNvSpPr txBox="1">
            <a:spLocks noGrp="1"/>
          </p:cNvSpPr>
          <p:nvPr>
            <p:ph type="title" hasCustomPrompt="1"/>
          </p:nvPr>
        </p:nvSpPr>
        <p:spPr>
          <a:xfrm>
            <a:off x="698500" y="440266"/>
            <a:ext cx="11607800"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p>
            <a:r>
              <a:t>Naam dia</a:t>
            </a:r>
          </a:p>
        </p:txBody>
      </p:sp>
      <p:sp>
        <p:nvSpPr>
          <p:cNvPr id="4" name="Dianummer"/>
          <p:cNvSpPr txBox="1">
            <a:spLocks noGrp="1"/>
          </p:cNvSpPr>
          <p:nvPr>
            <p:ph type="sldNum" sz="quarter" idx="2"/>
          </p:nvPr>
        </p:nvSpPr>
        <p:spPr>
          <a:xfrm>
            <a:off x="6350067" y="9220199"/>
            <a:ext cx="297892" cy="287479"/>
          </a:xfrm>
          <a:prstGeom prst="rect">
            <a:avLst/>
          </a:prstGeom>
          <a:ln w="12700">
            <a:miter lim="400000"/>
          </a:ln>
        </p:spPr>
        <p:txBody>
          <a:bodyPr wrap="none" lIns="50800" tIns="50800" rIns="50800" bIns="50800" anchor="b">
            <a:spAutoFit/>
          </a:bodyPr>
          <a:lstStyle>
            <a:lvl1pPr defTabSz="584200">
              <a:defRPr sz="13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spd="med"/>
  <p:txStyles>
    <p:titleStyle>
      <a:lvl1pPr marL="0" marR="0" indent="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1pPr>
      <a:lvl2pPr marL="0" marR="0" indent="457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2pPr>
      <a:lvl3pPr marL="0" marR="0" indent="914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3pPr>
      <a:lvl4pPr marL="0" marR="0" indent="1371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4pPr>
      <a:lvl5pPr marL="0" marR="0" indent="18288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5pPr>
      <a:lvl6pPr marL="0" marR="0" indent="22860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6pPr>
      <a:lvl7pPr marL="0" marR="0" indent="27432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7pPr>
      <a:lvl8pPr marL="0" marR="0" indent="32004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8pPr>
      <a:lvl9pPr marL="0" marR="0" indent="3657600" algn="l" defTabSz="1733930" rtl="0" latinLnBrk="0">
        <a:lnSpc>
          <a:spcPct val="80000"/>
        </a:lnSpc>
        <a:spcBef>
          <a:spcPts val="0"/>
        </a:spcBef>
        <a:spcAft>
          <a:spcPts val="0"/>
        </a:spcAft>
        <a:buClrTx/>
        <a:buSzTx/>
        <a:buFontTx/>
        <a:buNone/>
        <a:tabLst/>
        <a:defRPr sz="6000" b="1" i="0" u="none" strike="noStrike" cap="none" spc="-119" baseline="0">
          <a:solidFill>
            <a:srgbClr val="000000"/>
          </a:solidFill>
          <a:uFillTx/>
          <a:latin typeface="+mn-lt"/>
          <a:ea typeface="+mn-ea"/>
          <a:cs typeface="+mn-cs"/>
          <a:sym typeface="Helvetica Neue"/>
        </a:defRPr>
      </a:lvl9pPr>
    </p:titleStyle>
    <p:bodyStyle>
      <a:lvl1pPr marL="381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1pPr>
      <a:lvl2pPr marL="762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2pPr>
      <a:lvl3pPr marL="1143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3pPr>
      <a:lvl4pPr marL="1524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4pPr>
      <a:lvl5pPr marL="1905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5pPr>
      <a:lvl6pPr marL="2286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6pPr>
      <a:lvl7pPr marL="2667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7pPr>
      <a:lvl8pPr marL="3048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8pPr>
      <a:lvl9pPr marL="3429000" marR="0" indent="-381000" algn="l" defTabSz="1733930" rtl="0" latinLnBrk="0">
        <a:lnSpc>
          <a:spcPct val="90000"/>
        </a:lnSpc>
        <a:spcBef>
          <a:spcPts val="3200"/>
        </a:spcBef>
        <a:spcAft>
          <a:spcPts val="0"/>
        </a:spcAft>
        <a:buClrTx/>
        <a:buSzPct val="123000"/>
        <a:buFontTx/>
        <a:buChar char="•"/>
        <a:tabLst/>
        <a:defRPr sz="30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3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6.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6.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 name="citydeal_logo2.png" descr="citydeal_logo2.png"/>
          <p:cNvPicPr>
            <a:picLocks noChangeAspect="1"/>
          </p:cNvPicPr>
          <p:nvPr/>
        </p:nvPicPr>
        <p:blipFill>
          <a:blip r:embed="rId2"/>
          <a:stretch>
            <a:fillRect/>
          </a:stretch>
        </p:blipFill>
        <p:spPr>
          <a:xfrm>
            <a:off x="3691009" y="1206816"/>
            <a:ext cx="5622782" cy="1213370"/>
          </a:xfrm>
          <a:prstGeom prst="rect">
            <a:avLst/>
          </a:prstGeom>
          <a:ln w="12700">
            <a:miter lim="400000"/>
          </a:ln>
        </p:spPr>
      </p:pic>
      <p:sp>
        <p:nvSpPr>
          <p:cNvPr id="160" name="ONTWIKKELTEAM 1…"/>
          <p:cNvSpPr txBox="1"/>
          <p:nvPr/>
        </p:nvSpPr>
        <p:spPr>
          <a:xfrm>
            <a:off x="3478471" y="3598660"/>
            <a:ext cx="5692264" cy="27340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2400">
                <a:solidFill>
                  <a:srgbClr val="000000"/>
                </a:solidFill>
                <a:latin typeface="Arial"/>
                <a:ea typeface="Arial"/>
                <a:cs typeface="Arial"/>
                <a:sym typeface="Arial"/>
              </a:defRPr>
            </a:pPr>
            <a:r>
              <a:rPr dirty="0"/>
              <a:t>ONTWIKKELTEAM </a:t>
            </a:r>
            <a:r>
              <a:rPr lang="nl-NL" dirty="0"/>
              <a:t>4</a:t>
            </a:r>
            <a:endParaRPr dirty="0"/>
          </a:p>
          <a:p>
            <a:pPr>
              <a:defRPr sz="2400">
                <a:solidFill>
                  <a:srgbClr val="000000"/>
                </a:solidFill>
                <a:latin typeface="Arial"/>
                <a:ea typeface="Arial"/>
                <a:cs typeface="Arial"/>
                <a:sym typeface="Arial"/>
              </a:defRPr>
            </a:pPr>
            <a:endParaRPr dirty="0"/>
          </a:p>
          <a:p>
            <a:pPr>
              <a:defRPr sz="3500" b="1">
                <a:solidFill>
                  <a:srgbClr val="EF2823"/>
                </a:solidFill>
                <a:latin typeface="Arial"/>
                <a:ea typeface="Arial"/>
                <a:cs typeface="Arial"/>
                <a:sym typeface="Arial"/>
              </a:defRPr>
            </a:pPr>
            <a:r>
              <a:rPr lang="nl-NL" dirty="0"/>
              <a:t>STEDELIJK INVESTEREN </a:t>
            </a:r>
          </a:p>
          <a:p>
            <a:pPr>
              <a:defRPr sz="3500" b="1">
                <a:solidFill>
                  <a:srgbClr val="EF2823"/>
                </a:solidFill>
                <a:latin typeface="Arial"/>
                <a:ea typeface="Arial"/>
                <a:cs typeface="Arial"/>
                <a:sym typeface="Arial"/>
              </a:defRPr>
            </a:pPr>
            <a:r>
              <a:rPr lang="nl-NL" dirty="0"/>
              <a:t>EN BUSINESS CASES</a:t>
            </a:r>
          </a:p>
          <a:p>
            <a:pPr>
              <a:defRPr sz="3500" b="1">
                <a:solidFill>
                  <a:srgbClr val="EF2823"/>
                </a:solidFill>
                <a:latin typeface="Arial"/>
                <a:ea typeface="Arial"/>
                <a:cs typeface="Arial"/>
                <a:sym typeface="Arial"/>
              </a:defRPr>
            </a:pPr>
            <a:endParaRPr lang="nl-NL" dirty="0"/>
          </a:p>
          <a:p>
            <a:pPr>
              <a:defRPr sz="3500" b="1">
                <a:solidFill>
                  <a:srgbClr val="EF2823"/>
                </a:solidFill>
                <a:latin typeface="Arial"/>
                <a:ea typeface="Arial"/>
                <a:cs typeface="Arial"/>
                <a:sym typeface="Arial"/>
              </a:defRPr>
            </a:pPr>
            <a:r>
              <a:rPr lang="nl-NL" sz="1800" dirty="0"/>
              <a:t>Bijeenkomst 3 – 27 mei 2021</a:t>
            </a:r>
            <a:endParaRPr sz="1800"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10</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OVERWEGINGEN</a:t>
            </a:r>
            <a:endParaRPr dirty="0"/>
          </a:p>
        </p:txBody>
      </p:sp>
      <p:sp>
        <p:nvSpPr>
          <p:cNvPr id="204" name="Formuleer hier in enkele bullet points waar jullie de komende 3 jaar op willen werken. Wat willen jullie verkennen als antwoord op het probleem?"/>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Formuleer hier in enkele bullet points waar jullie de komende 3 jaar op willen werken. Wat willen jullie verkennen als antwoord op het probleem?</a:t>
            </a:r>
          </a:p>
        </p:txBody>
      </p:sp>
      <p:sp>
        <p:nvSpPr>
          <p:cNvPr id="205" name="Daarom willen we in ons ontwikkelteam samen werken aan:…"/>
          <p:cNvSpPr txBox="1"/>
          <p:nvPr/>
        </p:nvSpPr>
        <p:spPr>
          <a:xfrm>
            <a:off x="1219330" y="1620919"/>
            <a:ext cx="10566140" cy="20460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20000"/>
              </a:lnSpc>
              <a:buSzPct val="100000"/>
              <a:defRPr sz="3000">
                <a:solidFill>
                  <a:srgbClr val="000000"/>
                </a:solidFill>
                <a:latin typeface="Arial"/>
                <a:ea typeface="Arial"/>
                <a:cs typeface="Arial"/>
                <a:sym typeface="Arial"/>
              </a:defRPr>
            </a:pPr>
            <a:r>
              <a:rPr lang="nl-NL" sz="2400" b="1" dirty="0"/>
              <a:t>C. Hoe financieren we de extra investeringen om de optelsom van transities te realiseren? </a:t>
            </a:r>
            <a:endParaRPr lang="nl-NL" sz="2400" dirty="0"/>
          </a:p>
          <a:p>
            <a:pPr lvl="0" algn="l"/>
            <a:endParaRPr lang="nl-NL" dirty="0"/>
          </a:p>
          <a:p>
            <a:pPr lvl="0" algn="l"/>
            <a:endParaRPr lang="nl-NL" sz="2000" dirty="0"/>
          </a:p>
          <a:p>
            <a:pPr marL="228600" indent="-228600" algn="l">
              <a:lnSpc>
                <a:spcPct val="120000"/>
              </a:lnSpc>
              <a:buSzPct val="100000"/>
              <a:buChar char="•"/>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B7CA1B31-B1D1-4AD3-8D39-4CEC90F02873}"/>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pic>
        <p:nvPicPr>
          <p:cNvPr id="2" name="Afbeelding 1">
            <a:extLst>
              <a:ext uri="{FF2B5EF4-FFF2-40B4-BE49-F238E27FC236}">
                <a16:creationId xmlns:a16="http://schemas.microsoft.com/office/drawing/2014/main" id="{1B513A3D-3C20-434E-B694-C8A1590E931D}"/>
              </a:ext>
            </a:extLst>
          </p:cNvPr>
          <p:cNvPicPr>
            <a:picLocks noChangeAspect="1"/>
          </p:cNvPicPr>
          <p:nvPr/>
        </p:nvPicPr>
        <p:blipFill rotWithShape="1">
          <a:blip r:embed="rId2"/>
          <a:srcRect l="10547" t="22222" r="16309" b="12500"/>
          <a:stretch/>
        </p:blipFill>
        <p:spPr>
          <a:xfrm>
            <a:off x="673229" y="2743199"/>
            <a:ext cx="11399635" cy="5722647"/>
          </a:xfrm>
          <a:prstGeom prst="rect">
            <a:avLst/>
          </a:prstGeom>
        </p:spPr>
      </p:pic>
      <p:sp>
        <p:nvSpPr>
          <p:cNvPr id="3" name="Tekstvak 2">
            <a:extLst>
              <a:ext uri="{FF2B5EF4-FFF2-40B4-BE49-F238E27FC236}">
                <a16:creationId xmlns:a16="http://schemas.microsoft.com/office/drawing/2014/main" id="{463A9B56-E431-40FE-99B2-8BE9EA5B0574}"/>
              </a:ext>
            </a:extLst>
          </p:cNvPr>
          <p:cNvSpPr txBox="1"/>
          <p:nvPr/>
        </p:nvSpPr>
        <p:spPr>
          <a:xfrm>
            <a:off x="1044947" y="8481234"/>
            <a:ext cx="1633460"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400" b="0" i="0" u="none" strike="noStrike" cap="none" spc="0" normalizeH="0" baseline="0" dirty="0" err="1">
                <a:ln>
                  <a:noFill/>
                </a:ln>
                <a:solidFill>
                  <a:srgbClr val="5E5E5E"/>
                </a:solidFill>
                <a:effectLst/>
                <a:uFillTx/>
                <a:latin typeface="+mn-lt"/>
                <a:ea typeface="+mn-ea"/>
                <a:cs typeface="+mn-cs"/>
                <a:sym typeface="Helvetica Neue"/>
              </a:rPr>
              <a:t>Mural</a:t>
            </a:r>
            <a:r>
              <a:rPr kumimoji="0" lang="nl-NL" sz="1400" b="0" i="0" u="none" strike="noStrike" cap="none" spc="0" normalizeH="0" baseline="0" dirty="0">
                <a:ln>
                  <a:noFill/>
                </a:ln>
                <a:solidFill>
                  <a:srgbClr val="5E5E5E"/>
                </a:solidFill>
                <a:effectLst/>
                <a:uFillTx/>
                <a:latin typeface="+mn-lt"/>
                <a:ea typeface="+mn-ea"/>
                <a:cs typeface="+mn-cs"/>
                <a:sym typeface="Helvetica Neue"/>
              </a:rPr>
              <a:t>, 12 mei 2021</a:t>
            </a:r>
          </a:p>
        </p:txBody>
      </p:sp>
    </p:spTree>
    <p:extLst>
      <p:ext uri="{BB962C8B-B14F-4D97-AF65-F5344CB8AC3E}">
        <p14:creationId xmlns:p14="http://schemas.microsoft.com/office/powerpoint/2010/main" val="143896355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11</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OVERWEGINGEN</a:t>
            </a:r>
            <a:endParaRPr dirty="0"/>
          </a:p>
        </p:txBody>
      </p:sp>
      <p:sp>
        <p:nvSpPr>
          <p:cNvPr id="204" name="Formuleer hier in enkele bullet points waar jullie de komende 3 jaar op willen werken. Wat willen jullie verkennen als antwoord op het probleem?"/>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Formuleer hier in enkele bullet points waar jullie de komende 3 jaar op willen werken. Wat willen jullie verkennen als antwoord op het probleem?</a:t>
            </a:r>
          </a:p>
        </p:txBody>
      </p:sp>
      <p:sp>
        <p:nvSpPr>
          <p:cNvPr id="205" name="Daarom willen we in ons ontwikkelteam samen werken aan:…"/>
          <p:cNvSpPr txBox="1"/>
          <p:nvPr/>
        </p:nvSpPr>
        <p:spPr>
          <a:xfrm>
            <a:off x="990860" y="1749794"/>
            <a:ext cx="10566140" cy="62009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20000"/>
              </a:lnSpc>
              <a:buSzPct val="100000"/>
              <a:defRPr sz="3000">
                <a:solidFill>
                  <a:srgbClr val="000000"/>
                </a:solidFill>
                <a:latin typeface="Arial"/>
                <a:ea typeface="Arial"/>
                <a:cs typeface="Arial"/>
                <a:sym typeface="Arial"/>
              </a:defRPr>
            </a:pPr>
            <a:r>
              <a:rPr lang="nl-NL" sz="2400" b="1" dirty="0"/>
              <a:t>C. Hoe financieren we de extra investeringen om de optelsom van transities te realiseren? </a:t>
            </a:r>
            <a:endParaRPr lang="nl-NL" sz="2400" dirty="0"/>
          </a:p>
          <a:p>
            <a:pPr lvl="0" algn="l"/>
            <a:endParaRPr lang="nl-NL" dirty="0"/>
          </a:p>
          <a:p>
            <a:pPr lvl="0" algn="l"/>
            <a:endParaRPr lang="nl-NL" sz="2000" dirty="0"/>
          </a:p>
          <a:p>
            <a:pPr lvl="0" algn="l"/>
            <a:r>
              <a:rPr lang="nl-NL" sz="1800" dirty="0"/>
              <a:t>Hiervoor zijn meerdere scenario’s:</a:t>
            </a:r>
          </a:p>
          <a:p>
            <a:pPr marL="285750" lvl="0" indent="-285750" algn="l">
              <a:buFont typeface="Arial" panose="020B0604020202020204" pitchFamily="34" charset="0"/>
              <a:buChar char="•"/>
            </a:pPr>
            <a:r>
              <a:rPr lang="nl-NL" sz="1800" dirty="0"/>
              <a:t>Inzetten vermeden kosten: Kostenreductie in proces door r het proces aan de voorkant integraal te organiseren waarmee je 30 a 40% van de projectkosten reduceert; echter ‘vermeden kosten’ mogen niet meegerekend worden</a:t>
            </a:r>
          </a:p>
          <a:p>
            <a:pPr marL="285750" lvl="0" indent="-285750" algn="l">
              <a:buFont typeface="Arial" panose="020B0604020202020204" pitchFamily="34" charset="0"/>
              <a:buChar char="•"/>
            </a:pPr>
            <a:r>
              <a:rPr lang="nl-NL" sz="1800" dirty="0"/>
              <a:t>Cofinanciering door rijk. Hier treedt vaak kip-ei situatie op: vaak is van te voren nog onduidelijk of er cofinanciering van het rijk volgt, terwijl het besluit vaak van te voren bij de gemeente al vast moet liggen. Maar als cofinanciering er niet komt, gaat het project ook niet door.</a:t>
            </a:r>
          </a:p>
          <a:p>
            <a:pPr marL="285750" lvl="0" indent="-285750" algn="l">
              <a:buFont typeface="Arial" panose="020B0604020202020204" pitchFamily="34" charset="0"/>
              <a:buChar char="•"/>
            </a:pPr>
            <a:r>
              <a:rPr lang="nl-NL" sz="1800" dirty="0"/>
              <a:t>Cofinanciering door beleggers/derden, </a:t>
            </a:r>
            <a:r>
              <a:rPr lang="nl-NL" sz="1800" dirty="0" err="1"/>
              <a:t>bijv</a:t>
            </a:r>
            <a:r>
              <a:rPr lang="nl-NL" sz="1800" dirty="0"/>
              <a:t> </a:t>
            </a:r>
            <a:r>
              <a:rPr lang="nl-NL" sz="1800" dirty="0" err="1"/>
              <a:t>climate</a:t>
            </a:r>
            <a:r>
              <a:rPr lang="nl-NL" sz="1800" dirty="0"/>
              <a:t> impact </a:t>
            </a:r>
            <a:r>
              <a:rPr lang="nl-NL" sz="1800" dirty="0" err="1"/>
              <a:t>bonds</a:t>
            </a:r>
            <a:endParaRPr lang="nl-NL" sz="1800" dirty="0"/>
          </a:p>
          <a:p>
            <a:pPr marL="285750" lvl="0" indent="-285750" algn="l">
              <a:buFont typeface="Arial" panose="020B0604020202020204" pitchFamily="34" charset="0"/>
              <a:buChar char="•"/>
            </a:pPr>
            <a:r>
              <a:rPr lang="nl-NL" sz="1800" dirty="0"/>
              <a:t>Synchronisatiefonds (wat is dat?)</a:t>
            </a:r>
          </a:p>
          <a:p>
            <a:pPr marL="285750" lvl="0" indent="-285750" algn="l">
              <a:buFont typeface="Arial" panose="020B0604020202020204" pitchFamily="34" charset="0"/>
              <a:buChar char="•"/>
            </a:pPr>
            <a:endParaRPr lang="nl-NL" sz="1800" dirty="0"/>
          </a:p>
          <a:p>
            <a:pPr lvl="0" algn="l"/>
            <a:r>
              <a:rPr lang="nl-NL" sz="1800" dirty="0"/>
              <a:t>Vraag is hoe voorinvesteringen verrekend worden met baathouders (zie ook B)</a:t>
            </a:r>
          </a:p>
          <a:p>
            <a:pPr marL="285750" lvl="0" indent="-285750" algn="l">
              <a:buFont typeface="Arial" panose="020B0604020202020204" pitchFamily="34" charset="0"/>
              <a:buChar char="•"/>
            </a:pPr>
            <a:endParaRPr lang="nl-NL" sz="1800" dirty="0"/>
          </a:p>
          <a:p>
            <a:pPr lvl="0" algn="l"/>
            <a:endParaRPr lang="nl-NL" sz="1800" dirty="0"/>
          </a:p>
          <a:p>
            <a:pPr lvl="0" algn="l"/>
            <a:r>
              <a:rPr lang="nl-NL" sz="1800" b="1" dirty="0">
                <a:solidFill>
                  <a:schemeClr val="tx1">
                    <a:lumMod val="50000"/>
                  </a:schemeClr>
                </a:solidFill>
              </a:rPr>
              <a:t>Opgaven</a:t>
            </a:r>
          </a:p>
          <a:p>
            <a:pPr lvl="0" algn="l"/>
            <a:r>
              <a:rPr lang="nl-NL" sz="1800" dirty="0">
                <a:solidFill>
                  <a:schemeClr val="tx1"/>
                </a:solidFill>
              </a:rPr>
              <a:t>PM; eerst maar es opgaven 1, 2 en 3 doen</a:t>
            </a:r>
            <a:endParaRPr sz="1800" dirty="0">
              <a:solidFill>
                <a:schemeClr val="tx1"/>
              </a:solidFill>
            </a:endParaRPr>
          </a:p>
          <a:p>
            <a:pPr marL="228600" indent="-228600" algn="l">
              <a:lnSpc>
                <a:spcPct val="120000"/>
              </a:lnSpc>
              <a:buSzPct val="100000"/>
              <a:buChar char="•"/>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B7CA1B31-B1D1-4AD3-8D39-4CEC90F02873}"/>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Tree>
    <p:extLst>
      <p:ext uri="{BB962C8B-B14F-4D97-AF65-F5344CB8AC3E}">
        <p14:creationId xmlns:p14="http://schemas.microsoft.com/office/powerpoint/2010/main" val="301546509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12</a:t>
            </a:fld>
            <a:endParaRPr/>
          </a:p>
        </p:txBody>
      </p:sp>
      <p:sp>
        <p:nvSpPr>
          <p:cNvPr id="210" name="HOE?"/>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t>HOE?</a:t>
            </a:r>
          </a:p>
        </p:txBody>
      </p:sp>
      <p:sp>
        <p:nvSpPr>
          <p:cNvPr id="212" name="Toon een schematische weergave van jullie plan van aanpak.…"/>
          <p:cNvSpPr txBox="1"/>
          <p:nvPr/>
        </p:nvSpPr>
        <p:spPr>
          <a:xfrm>
            <a:off x="2127729" y="9007208"/>
            <a:ext cx="8749342"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400" i="1">
                <a:solidFill>
                  <a:schemeClr val="accent6"/>
                </a:solidFill>
                <a:latin typeface="Arial"/>
                <a:ea typeface="Arial"/>
                <a:cs typeface="Arial"/>
                <a:sym typeface="Arial"/>
              </a:defRPr>
            </a:pPr>
            <a:r>
              <a:t>Toon een schematische weergave van jullie plan van aanpak. </a:t>
            </a:r>
          </a:p>
          <a:p>
            <a:pPr>
              <a:defRPr sz="1400" i="1">
                <a:solidFill>
                  <a:schemeClr val="accent6"/>
                </a:solidFill>
                <a:latin typeface="Arial"/>
                <a:ea typeface="Arial"/>
                <a:cs typeface="Arial"/>
                <a:sym typeface="Arial"/>
              </a:defRPr>
            </a:pPr>
            <a:r>
              <a:t>Voeg hierbij eventueel begrotingsgewichten aan toe (om het gewicht van actielijnen te kunnen inschatten)</a:t>
            </a:r>
          </a:p>
        </p:txBody>
      </p:sp>
      <p:sp>
        <p:nvSpPr>
          <p:cNvPr id="2" name="Rechthoek 1">
            <a:extLst>
              <a:ext uri="{FF2B5EF4-FFF2-40B4-BE49-F238E27FC236}">
                <a16:creationId xmlns:a16="http://schemas.microsoft.com/office/drawing/2014/main" id="{0E5D4BB8-1CF8-4B64-95D6-C24CB618E05C}"/>
              </a:ext>
            </a:extLst>
          </p:cNvPr>
          <p:cNvSpPr/>
          <p:nvPr/>
        </p:nvSpPr>
        <p:spPr>
          <a:xfrm>
            <a:off x="736600" y="2154526"/>
            <a:ext cx="3835400" cy="1015663"/>
          </a:xfrm>
          <a:prstGeom prst="rect">
            <a:avLst/>
          </a:prstGeom>
        </p:spPr>
        <p:txBody>
          <a:bodyPr wrap="square">
            <a:spAutoFit/>
          </a:bodyPr>
          <a:lstStyle/>
          <a:p>
            <a:pPr lvl="0" algn="l"/>
            <a:r>
              <a:rPr lang="nl-NL" sz="1200" b="1" dirty="0">
                <a:solidFill>
                  <a:schemeClr val="tx1">
                    <a:lumMod val="50000"/>
                  </a:schemeClr>
                </a:solidFill>
              </a:rPr>
              <a:t>Opgave 1</a:t>
            </a:r>
          </a:p>
          <a:p>
            <a:pPr lvl="0" algn="l"/>
            <a:r>
              <a:rPr lang="nl-NL" sz="1200" dirty="0">
                <a:solidFill>
                  <a:schemeClr val="tx1"/>
                </a:solidFill>
              </a:rPr>
              <a:t>Opdracht aan bureau om verschillende integrale </a:t>
            </a:r>
            <a:r>
              <a:rPr lang="nl-NL" sz="1200" dirty="0" err="1">
                <a:solidFill>
                  <a:schemeClr val="tx1"/>
                </a:solidFill>
              </a:rPr>
              <a:t>begrotingsopbouwen</a:t>
            </a:r>
            <a:r>
              <a:rPr lang="nl-NL" sz="1200" dirty="0">
                <a:solidFill>
                  <a:schemeClr val="tx1"/>
                </a:solidFill>
              </a:rPr>
              <a:t> en innovatieve financieringsconstructies in binnen- en buitenland in beeld brengen</a:t>
            </a:r>
            <a:endParaRPr lang="nl-NL" sz="1200" b="1" dirty="0">
              <a:solidFill>
                <a:schemeClr val="tx1"/>
              </a:solidFill>
            </a:endParaRPr>
          </a:p>
        </p:txBody>
      </p:sp>
      <p:sp>
        <p:nvSpPr>
          <p:cNvPr id="3" name="Rechthoek 2">
            <a:extLst>
              <a:ext uri="{FF2B5EF4-FFF2-40B4-BE49-F238E27FC236}">
                <a16:creationId xmlns:a16="http://schemas.microsoft.com/office/drawing/2014/main" id="{B94312D3-B914-41A2-829D-F376902BAB2F}"/>
              </a:ext>
            </a:extLst>
          </p:cNvPr>
          <p:cNvSpPr/>
          <p:nvPr/>
        </p:nvSpPr>
        <p:spPr>
          <a:xfrm>
            <a:off x="736600" y="3266956"/>
            <a:ext cx="3619500" cy="1938992"/>
          </a:xfrm>
          <a:prstGeom prst="rect">
            <a:avLst/>
          </a:prstGeom>
        </p:spPr>
        <p:txBody>
          <a:bodyPr wrap="square">
            <a:spAutoFit/>
          </a:bodyPr>
          <a:lstStyle/>
          <a:p>
            <a:pPr lvl="0" algn="l"/>
            <a:r>
              <a:rPr lang="nl-NL" sz="1200" b="1" dirty="0">
                <a:solidFill>
                  <a:schemeClr val="tx1">
                    <a:lumMod val="50000"/>
                  </a:schemeClr>
                </a:solidFill>
              </a:rPr>
              <a:t>Opgave 2</a:t>
            </a:r>
          </a:p>
          <a:p>
            <a:pPr lvl="0" algn="l"/>
            <a:r>
              <a:rPr lang="nl-NL" sz="1200" dirty="0">
                <a:solidFill>
                  <a:schemeClr val="tx1"/>
                </a:solidFill>
              </a:rPr>
              <a:t>Opdracht aan bureau om verschillende methodieken op een rij te zetten, te analyseren en een voorstel te doen voor </a:t>
            </a:r>
            <a:r>
              <a:rPr lang="nl-NL" sz="1200" dirty="0" err="1">
                <a:solidFill>
                  <a:schemeClr val="tx1"/>
                </a:solidFill>
              </a:rPr>
              <a:t>kpi’s</a:t>
            </a:r>
            <a:r>
              <a:rPr lang="nl-NL" sz="1200" dirty="0">
                <a:solidFill>
                  <a:schemeClr val="tx1"/>
                </a:solidFill>
              </a:rPr>
              <a:t> en euro’s</a:t>
            </a:r>
          </a:p>
          <a:p>
            <a:pPr lvl="0" algn="l"/>
            <a:endParaRPr lang="nl-NL" sz="1200" dirty="0">
              <a:solidFill>
                <a:schemeClr val="tx1"/>
              </a:solidFill>
            </a:endParaRPr>
          </a:p>
          <a:p>
            <a:pPr algn="l"/>
            <a:r>
              <a:rPr lang="nl-NL" sz="1200" b="1" dirty="0">
                <a:solidFill>
                  <a:schemeClr val="tx1">
                    <a:lumMod val="50000"/>
                  </a:schemeClr>
                </a:solidFill>
              </a:rPr>
              <a:t>Opgave 3</a:t>
            </a:r>
          </a:p>
          <a:p>
            <a:pPr lvl="0" algn="l"/>
            <a:r>
              <a:rPr lang="nl-NL" sz="1200" dirty="0">
                <a:solidFill>
                  <a:schemeClr val="tx1"/>
                </a:solidFill>
              </a:rPr>
              <a:t>In gesprek met diverse </a:t>
            </a:r>
            <a:r>
              <a:rPr lang="nl-NL" sz="1200" dirty="0" err="1">
                <a:solidFill>
                  <a:schemeClr val="tx1"/>
                </a:solidFill>
              </a:rPr>
              <a:t>freeriders</a:t>
            </a:r>
            <a:r>
              <a:rPr lang="nl-NL" sz="1200" dirty="0">
                <a:solidFill>
                  <a:schemeClr val="tx1"/>
                </a:solidFill>
              </a:rPr>
              <a:t>/baathouders (zoals ziektekostenverzekeraars, mijn aansluiting, beleggers, </a:t>
            </a:r>
            <a:r>
              <a:rPr lang="nl-NL" sz="1200" dirty="0" err="1">
                <a:solidFill>
                  <a:schemeClr val="tx1"/>
                </a:solidFill>
              </a:rPr>
              <a:t>etc</a:t>
            </a:r>
            <a:r>
              <a:rPr lang="nl-NL" sz="1200" dirty="0">
                <a:solidFill>
                  <a:schemeClr val="tx1"/>
                </a:solidFill>
              </a:rPr>
              <a:t>) op welke wijze de kosten te verrekenen met de baathouders. </a:t>
            </a:r>
            <a:endParaRPr lang="nl-NL" sz="1200" b="1" dirty="0"/>
          </a:p>
        </p:txBody>
      </p:sp>
      <p:sp>
        <p:nvSpPr>
          <p:cNvPr id="4" name="Rechthoek 3">
            <a:extLst>
              <a:ext uri="{FF2B5EF4-FFF2-40B4-BE49-F238E27FC236}">
                <a16:creationId xmlns:a16="http://schemas.microsoft.com/office/drawing/2014/main" id="{071221ED-CBB8-415B-B3F8-4386B57A0A43}"/>
              </a:ext>
            </a:extLst>
          </p:cNvPr>
          <p:cNvSpPr/>
          <p:nvPr/>
        </p:nvSpPr>
        <p:spPr>
          <a:xfrm>
            <a:off x="4572000" y="1899920"/>
            <a:ext cx="1562100" cy="35560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Rechthoek 11">
            <a:extLst>
              <a:ext uri="{FF2B5EF4-FFF2-40B4-BE49-F238E27FC236}">
                <a16:creationId xmlns:a16="http://schemas.microsoft.com/office/drawing/2014/main" id="{FD520280-5176-426D-A3AC-A18CEB58251F}"/>
              </a:ext>
            </a:extLst>
          </p:cNvPr>
          <p:cNvSpPr/>
          <p:nvPr/>
        </p:nvSpPr>
        <p:spPr>
          <a:xfrm>
            <a:off x="7665710" y="1912620"/>
            <a:ext cx="1930400" cy="35560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3" name="Rechthoek 12">
            <a:extLst>
              <a:ext uri="{FF2B5EF4-FFF2-40B4-BE49-F238E27FC236}">
                <a16:creationId xmlns:a16="http://schemas.microsoft.com/office/drawing/2014/main" id="{CA868947-CF00-4D58-97A1-E0CFBD45A07A}"/>
              </a:ext>
            </a:extLst>
          </p:cNvPr>
          <p:cNvSpPr/>
          <p:nvPr/>
        </p:nvSpPr>
        <p:spPr>
          <a:xfrm>
            <a:off x="9753598" y="1912620"/>
            <a:ext cx="1930401" cy="3556000"/>
          </a:xfrm>
          <a:prstGeom prst="rect">
            <a:avLst/>
          </a:prstGeom>
          <a:solidFill>
            <a:schemeClr val="bg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7" name="Tekstvak 6">
            <a:extLst>
              <a:ext uri="{FF2B5EF4-FFF2-40B4-BE49-F238E27FC236}">
                <a16:creationId xmlns:a16="http://schemas.microsoft.com/office/drawing/2014/main" id="{941CDFC8-A980-4DD0-8111-0D7B31700FDD}"/>
              </a:ext>
            </a:extLst>
          </p:cNvPr>
          <p:cNvSpPr txBox="1"/>
          <p:nvPr/>
        </p:nvSpPr>
        <p:spPr>
          <a:xfrm>
            <a:off x="4729487" y="1567686"/>
            <a:ext cx="10820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5E5E5E"/>
                </a:solidFill>
                <a:effectLst/>
                <a:uFillTx/>
                <a:latin typeface="+mn-lt"/>
                <a:ea typeface="+mn-ea"/>
                <a:cs typeface="+mn-cs"/>
                <a:sym typeface="Helvetica Neue"/>
              </a:rPr>
              <a:t>2021-2022</a:t>
            </a:r>
          </a:p>
        </p:txBody>
      </p:sp>
      <p:sp>
        <p:nvSpPr>
          <p:cNvPr id="17" name="Tekstvak 16">
            <a:extLst>
              <a:ext uri="{FF2B5EF4-FFF2-40B4-BE49-F238E27FC236}">
                <a16:creationId xmlns:a16="http://schemas.microsoft.com/office/drawing/2014/main" id="{161CFFB3-CC46-44F9-9CBA-265C04CA4938}"/>
              </a:ext>
            </a:extLst>
          </p:cNvPr>
          <p:cNvSpPr txBox="1"/>
          <p:nvPr/>
        </p:nvSpPr>
        <p:spPr>
          <a:xfrm>
            <a:off x="8089896" y="1580385"/>
            <a:ext cx="10820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5E5E5E"/>
                </a:solidFill>
                <a:effectLst/>
                <a:uFillTx/>
                <a:latin typeface="+mn-lt"/>
                <a:ea typeface="+mn-ea"/>
                <a:cs typeface="+mn-cs"/>
                <a:sym typeface="Helvetica Neue"/>
              </a:rPr>
              <a:t>2022-2023</a:t>
            </a:r>
          </a:p>
        </p:txBody>
      </p:sp>
      <p:sp>
        <p:nvSpPr>
          <p:cNvPr id="18" name="Tekstvak 17">
            <a:extLst>
              <a:ext uri="{FF2B5EF4-FFF2-40B4-BE49-F238E27FC236}">
                <a16:creationId xmlns:a16="http://schemas.microsoft.com/office/drawing/2014/main" id="{A65C85AF-F8F5-430D-B710-C39D50119773}"/>
              </a:ext>
            </a:extLst>
          </p:cNvPr>
          <p:cNvSpPr txBox="1"/>
          <p:nvPr/>
        </p:nvSpPr>
        <p:spPr>
          <a:xfrm>
            <a:off x="10071098" y="1580386"/>
            <a:ext cx="1082027" cy="3488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600" b="0" i="0" u="none" strike="noStrike" cap="none" spc="0" normalizeH="0" baseline="0" dirty="0">
                <a:ln>
                  <a:noFill/>
                </a:ln>
                <a:solidFill>
                  <a:srgbClr val="5E5E5E"/>
                </a:solidFill>
                <a:effectLst/>
                <a:uFillTx/>
                <a:latin typeface="+mn-lt"/>
                <a:ea typeface="+mn-ea"/>
                <a:cs typeface="+mn-cs"/>
                <a:sym typeface="Helvetica Neue"/>
              </a:rPr>
              <a:t>2023-2024</a:t>
            </a:r>
          </a:p>
        </p:txBody>
      </p:sp>
      <p:sp>
        <p:nvSpPr>
          <p:cNvPr id="19" name="Rechthoek 18">
            <a:extLst>
              <a:ext uri="{FF2B5EF4-FFF2-40B4-BE49-F238E27FC236}">
                <a16:creationId xmlns:a16="http://schemas.microsoft.com/office/drawing/2014/main" id="{8F31A141-53CC-43DE-8E81-E0B7E70555E0}"/>
              </a:ext>
            </a:extLst>
          </p:cNvPr>
          <p:cNvSpPr/>
          <p:nvPr/>
        </p:nvSpPr>
        <p:spPr>
          <a:xfrm>
            <a:off x="6325860" y="2893090"/>
            <a:ext cx="1231900" cy="1569660"/>
          </a:xfrm>
          <a:prstGeom prst="rect">
            <a:avLst/>
          </a:prstGeom>
        </p:spPr>
        <p:txBody>
          <a:bodyPr wrap="square">
            <a:spAutoFit/>
          </a:bodyPr>
          <a:lstStyle/>
          <a:p>
            <a:pPr lvl="0" algn="l"/>
            <a:r>
              <a:rPr lang="nl-NL" sz="1200" b="1" dirty="0">
                <a:solidFill>
                  <a:schemeClr val="tx1"/>
                </a:solidFill>
              </a:rPr>
              <a:t>Op basis van uitkomsten opgaven 1, 2 en 3 mogelijk aanscherping, verdieping of verbreding opgave</a:t>
            </a:r>
          </a:p>
        </p:txBody>
      </p:sp>
      <p:sp>
        <p:nvSpPr>
          <p:cNvPr id="8" name="Pijl: rechts 7">
            <a:extLst>
              <a:ext uri="{FF2B5EF4-FFF2-40B4-BE49-F238E27FC236}">
                <a16:creationId xmlns:a16="http://schemas.microsoft.com/office/drawing/2014/main" id="{73562F6C-754F-448F-849E-09A6E9C3D518}"/>
              </a:ext>
            </a:extLst>
          </p:cNvPr>
          <p:cNvSpPr/>
          <p:nvPr/>
        </p:nvSpPr>
        <p:spPr>
          <a:xfrm>
            <a:off x="4572000" y="2557180"/>
            <a:ext cx="1422400" cy="502184"/>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1" name="Pijl: rechts 20">
            <a:extLst>
              <a:ext uri="{FF2B5EF4-FFF2-40B4-BE49-F238E27FC236}">
                <a16:creationId xmlns:a16="http://schemas.microsoft.com/office/drawing/2014/main" id="{928ED38E-92E0-4E0D-BC39-BD176CE7B473}"/>
              </a:ext>
            </a:extLst>
          </p:cNvPr>
          <p:cNvSpPr/>
          <p:nvPr/>
        </p:nvSpPr>
        <p:spPr>
          <a:xfrm>
            <a:off x="4572000" y="3448953"/>
            <a:ext cx="1422400" cy="502184"/>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Pijl: rechts 21">
            <a:extLst>
              <a:ext uri="{FF2B5EF4-FFF2-40B4-BE49-F238E27FC236}">
                <a16:creationId xmlns:a16="http://schemas.microsoft.com/office/drawing/2014/main" id="{542A7A90-3A34-4BB0-B244-B992EA7A6260}"/>
              </a:ext>
            </a:extLst>
          </p:cNvPr>
          <p:cNvSpPr/>
          <p:nvPr/>
        </p:nvSpPr>
        <p:spPr>
          <a:xfrm>
            <a:off x="4572000" y="4386765"/>
            <a:ext cx="1422400" cy="502184"/>
          </a:xfrm>
          <a:prstGeom prst="rightArrow">
            <a:avLst/>
          </a:prstGeom>
          <a:solidFill>
            <a:srgbClr val="000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nl-NL"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Tekstvak 8">
            <a:extLst>
              <a:ext uri="{FF2B5EF4-FFF2-40B4-BE49-F238E27FC236}">
                <a16:creationId xmlns:a16="http://schemas.microsoft.com/office/drawing/2014/main" id="{F39FF43B-A0D0-48EF-A4E4-9CF41BF9D858}"/>
              </a:ext>
            </a:extLst>
          </p:cNvPr>
          <p:cNvSpPr txBox="1"/>
          <p:nvPr/>
        </p:nvSpPr>
        <p:spPr>
          <a:xfrm>
            <a:off x="8203708" y="2805430"/>
            <a:ext cx="854401"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9600" b="1" i="0" u="none" strike="noStrike" cap="none" spc="0" normalizeH="0" baseline="0" dirty="0">
                <a:ln>
                  <a:noFill/>
                </a:ln>
                <a:solidFill>
                  <a:schemeClr val="tx1"/>
                </a:solidFill>
                <a:effectLst/>
                <a:uFillTx/>
                <a:latin typeface="+mn-lt"/>
                <a:ea typeface="+mn-ea"/>
                <a:cs typeface="+mn-cs"/>
                <a:sym typeface="Helvetica Neue"/>
              </a:rPr>
              <a:t>?</a:t>
            </a:r>
          </a:p>
        </p:txBody>
      </p:sp>
      <p:sp>
        <p:nvSpPr>
          <p:cNvPr id="24" name="Tekstvak 23">
            <a:extLst>
              <a:ext uri="{FF2B5EF4-FFF2-40B4-BE49-F238E27FC236}">
                <a16:creationId xmlns:a16="http://schemas.microsoft.com/office/drawing/2014/main" id="{681696C7-6393-4908-9475-DFD8B6A7B401}"/>
              </a:ext>
            </a:extLst>
          </p:cNvPr>
          <p:cNvSpPr txBox="1"/>
          <p:nvPr/>
        </p:nvSpPr>
        <p:spPr>
          <a:xfrm>
            <a:off x="10260624" y="2827446"/>
            <a:ext cx="854401" cy="15799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9600" b="1" i="0" u="none" strike="noStrike" cap="none" spc="0" normalizeH="0" baseline="0" dirty="0">
                <a:ln>
                  <a:noFill/>
                </a:ln>
                <a:solidFill>
                  <a:schemeClr val="tx1"/>
                </a:solidFill>
                <a:effectLst/>
                <a:uFillTx/>
                <a:latin typeface="+mn-lt"/>
                <a:ea typeface="+mn-ea"/>
                <a:cs typeface="+mn-cs"/>
                <a:sym typeface="Helvetica Neue"/>
              </a:rPr>
              <a:t>?</a:t>
            </a:r>
          </a:p>
        </p:txBody>
      </p:sp>
      <p:sp>
        <p:nvSpPr>
          <p:cNvPr id="25" name="OT 1 - INTEGRALE OPGAVE EN BELEIDSONTWIKKELING">
            <a:extLst>
              <a:ext uri="{FF2B5EF4-FFF2-40B4-BE49-F238E27FC236}">
                <a16:creationId xmlns:a16="http://schemas.microsoft.com/office/drawing/2014/main" id="{F7E8AF45-C705-434B-828E-F12613DA64FF}"/>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pic>
        <p:nvPicPr>
          <p:cNvPr id="20" name="image1.png">
            <a:extLst>
              <a:ext uri="{FF2B5EF4-FFF2-40B4-BE49-F238E27FC236}">
                <a16:creationId xmlns:a16="http://schemas.microsoft.com/office/drawing/2014/main" id="{1EFB64D1-0BDE-44D6-8A5D-B662CEC1B9DC}"/>
              </a:ext>
            </a:extLst>
          </p:cNvPr>
          <p:cNvPicPr/>
          <p:nvPr/>
        </p:nvPicPr>
        <p:blipFill>
          <a:blip r:embed="rId2"/>
          <a:srcRect/>
          <a:stretch>
            <a:fillRect/>
          </a:stretch>
        </p:blipFill>
        <p:spPr>
          <a:xfrm>
            <a:off x="3865235" y="5595537"/>
            <a:ext cx="5730875" cy="3225800"/>
          </a:xfrm>
          <a:prstGeom prst="rect">
            <a:avLst/>
          </a:prstGeom>
          <a:ln/>
        </p:spPr>
      </p:pic>
      <p:sp>
        <p:nvSpPr>
          <p:cNvPr id="5" name="Rectangle 4">
            <a:extLst>
              <a:ext uri="{FF2B5EF4-FFF2-40B4-BE49-F238E27FC236}">
                <a16:creationId xmlns:a16="http://schemas.microsoft.com/office/drawing/2014/main" id="{8E249F72-B5F0-4F5B-B616-2896945D9C41}"/>
              </a:ext>
            </a:extLst>
          </p:cNvPr>
          <p:cNvSpPr/>
          <p:nvPr/>
        </p:nvSpPr>
        <p:spPr>
          <a:xfrm>
            <a:off x="3937000" y="6400800"/>
            <a:ext cx="5121109" cy="1016000"/>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3" name="Rectangle 22">
            <a:extLst>
              <a:ext uri="{FF2B5EF4-FFF2-40B4-BE49-F238E27FC236}">
                <a16:creationId xmlns:a16="http://schemas.microsoft.com/office/drawing/2014/main" id="{F763DF01-D2DD-4444-AB5C-9BA389F6CBF6}"/>
              </a:ext>
            </a:extLst>
          </p:cNvPr>
          <p:cNvSpPr/>
          <p:nvPr/>
        </p:nvSpPr>
        <p:spPr>
          <a:xfrm>
            <a:off x="1165023" y="6696694"/>
            <a:ext cx="1679776" cy="441146"/>
          </a:xfrm>
          <a:prstGeom prst="rect">
            <a:avLst/>
          </a:prstGeom>
          <a:no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nl-NL" sz="2200" b="0" i="0" u="none" strike="noStrike" cap="none" spc="0" normalizeH="0" baseline="0" dirty="0">
                <a:ln>
                  <a:noFill/>
                </a:ln>
                <a:solidFill>
                  <a:schemeClr val="tx2">
                    <a:lumMod val="50000"/>
                  </a:schemeClr>
                </a:solidFill>
                <a:effectLst/>
                <a:uFillTx/>
                <a:latin typeface="Helvetica Neue Medium"/>
                <a:ea typeface="Helvetica Neue Medium"/>
                <a:cs typeface="Helvetica Neue Medium"/>
                <a:sym typeface="Helvetica Neue Medium"/>
              </a:rPr>
              <a:t>Focus jaar 1</a:t>
            </a:r>
            <a:endParaRPr kumimoji="0" lang="en-GB" sz="2200" b="0" i="0" u="none" strike="noStrike" cap="none" spc="0" normalizeH="0" baseline="0" dirty="0">
              <a:ln>
                <a:noFill/>
              </a:ln>
              <a:solidFill>
                <a:schemeClr val="tx2">
                  <a:lumMod val="50000"/>
                </a:schemeClr>
              </a:solidFill>
              <a:effectLst/>
              <a:uFillTx/>
              <a:latin typeface="Helvetica Neue Medium"/>
              <a:ea typeface="Helvetica Neue Medium"/>
              <a:cs typeface="Helvetica Neue Medium"/>
              <a:sym typeface="Helvetica Neue Medium"/>
            </a:endParaRPr>
          </a:p>
        </p:txBody>
      </p:sp>
      <p:cxnSp>
        <p:nvCxnSpPr>
          <p:cNvPr id="11" name="Straight Arrow Connector 10">
            <a:extLst>
              <a:ext uri="{FF2B5EF4-FFF2-40B4-BE49-F238E27FC236}">
                <a16:creationId xmlns:a16="http://schemas.microsoft.com/office/drawing/2014/main" id="{1BFEC2CB-F1F5-4EAA-9082-B9E5DAAB33DA}"/>
              </a:ext>
            </a:extLst>
          </p:cNvPr>
          <p:cNvCxnSpPr>
            <a:cxnSpLocks/>
            <a:stCxn id="23" idx="3"/>
          </p:cNvCxnSpPr>
          <p:nvPr/>
        </p:nvCxnSpPr>
        <p:spPr>
          <a:xfrm>
            <a:off x="2844799" y="6917267"/>
            <a:ext cx="1020436" cy="0"/>
          </a:xfrm>
          <a:prstGeom prst="straightConnector1">
            <a:avLst/>
          </a:prstGeom>
          <a:noFill/>
          <a:ln w="254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13</a:t>
            </a:fld>
            <a:endParaRPr/>
          </a:p>
        </p:txBody>
      </p:sp>
      <p:sp>
        <p:nvSpPr>
          <p:cNvPr id="219" name="WAAROM?"/>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t>WAAROM?</a:t>
            </a:r>
          </a:p>
        </p:txBody>
      </p:sp>
      <p:sp>
        <p:nvSpPr>
          <p:cNvPr id="221" name="Wat gebeurt al elders (in andere trajecten of projecten)? Waarom is het waardevol om dit probleem in de vorm van een CityDeal te behandelen?"/>
          <p:cNvSpPr txBox="1"/>
          <p:nvPr/>
        </p:nvSpPr>
        <p:spPr>
          <a:xfrm>
            <a:off x="3228954" y="9007208"/>
            <a:ext cx="6385122"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Wat gebeurt al elders (in andere trajecten of projecten)? Waarom is het waardevol om dit probleem in de vorm van een CityDeal te behandelen?</a:t>
            </a:r>
          </a:p>
        </p:txBody>
      </p:sp>
      <p:sp>
        <p:nvSpPr>
          <p:cNvPr id="222" name="We willen dit probleem specifiek samen in een City Deal Openbare Ruimte behandelen, omdat:…"/>
          <p:cNvSpPr txBox="1"/>
          <p:nvPr/>
        </p:nvSpPr>
        <p:spPr>
          <a:xfrm>
            <a:off x="1931016" y="3381731"/>
            <a:ext cx="9142768" cy="29139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500"/>
              </a:spcBef>
              <a:defRPr sz="3000" b="1">
                <a:solidFill>
                  <a:srgbClr val="000000"/>
                </a:solidFill>
                <a:latin typeface="Arial"/>
                <a:ea typeface="Arial"/>
                <a:cs typeface="Arial"/>
                <a:sym typeface="Arial"/>
              </a:defRPr>
            </a:pPr>
            <a:r>
              <a:rPr dirty="0"/>
              <a:t>We </a:t>
            </a:r>
            <a:r>
              <a:rPr dirty="0" err="1"/>
              <a:t>willen</a:t>
            </a:r>
            <a:r>
              <a:rPr dirty="0"/>
              <a:t> </a:t>
            </a:r>
            <a:r>
              <a:rPr dirty="0" err="1"/>
              <a:t>dit</a:t>
            </a:r>
            <a:r>
              <a:rPr dirty="0"/>
              <a:t> </a:t>
            </a:r>
            <a:r>
              <a:rPr dirty="0" err="1"/>
              <a:t>probleem</a:t>
            </a:r>
            <a:r>
              <a:rPr dirty="0"/>
              <a:t> </a:t>
            </a:r>
            <a:r>
              <a:rPr dirty="0" err="1"/>
              <a:t>specifiek</a:t>
            </a:r>
            <a:r>
              <a:rPr dirty="0"/>
              <a:t> </a:t>
            </a:r>
            <a:r>
              <a:rPr dirty="0" err="1"/>
              <a:t>samen</a:t>
            </a:r>
            <a:r>
              <a:rPr dirty="0"/>
              <a:t> in </a:t>
            </a:r>
            <a:r>
              <a:rPr dirty="0" err="1"/>
              <a:t>een</a:t>
            </a:r>
            <a:r>
              <a:rPr dirty="0"/>
              <a:t> City Deal Openbare Ruimte </a:t>
            </a:r>
            <a:r>
              <a:rPr dirty="0" err="1"/>
              <a:t>behandelen</a:t>
            </a:r>
            <a:r>
              <a:rPr dirty="0"/>
              <a:t>, </a:t>
            </a:r>
            <a:r>
              <a:rPr dirty="0" err="1"/>
              <a:t>omdat</a:t>
            </a:r>
            <a:r>
              <a:rPr lang="nl-NL" dirty="0"/>
              <a:t> een andere financieringsaanpak nodig is en omdat alleen een gezamenlijke aanpak voor verandering kan zorgen.</a:t>
            </a:r>
            <a:endParaRPr dirty="0"/>
          </a:p>
          <a:p>
            <a:pPr algn="l">
              <a:lnSpc>
                <a:spcPct val="120000"/>
              </a:lnSpc>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CB539A21-3E06-4F9F-A129-008D3E285967}"/>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14</a:t>
            </a:fld>
            <a:endParaRPr/>
          </a:p>
        </p:txBody>
      </p:sp>
      <p:sp>
        <p:nvSpPr>
          <p:cNvPr id="227" name="SAMEN!"/>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t>SAMEN!</a:t>
            </a:r>
          </a:p>
        </p:txBody>
      </p:sp>
      <p:sp>
        <p:nvSpPr>
          <p:cNvPr id="229" name="Schets twijfels, struikelblokken of successen die je vandaag tegenkomt. Hoe willen jullie die samen aanpakken? Wat zijn verwachtingen bij de uitwisseling tussen Ontwikkelteams tijdens deze Ateliers?"/>
          <p:cNvSpPr txBox="1"/>
          <p:nvPr/>
        </p:nvSpPr>
        <p:spPr>
          <a:xfrm>
            <a:off x="2127729" y="9007208"/>
            <a:ext cx="8749341"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Schets twijfels, struikelblokken of successen die je vandaag tegenkomt. Hoe willen jullie die samen aanpakken? Wat zijn verwachtingen bij de uitwisseling tussen Ontwikkelteams tijdens deze Ateliers?</a:t>
            </a:r>
          </a:p>
        </p:txBody>
      </p:sp>
      <p:sp>
        <p:nvSpPr>
          <p:cNvPr id="230" name="Voor ons Ontwikkelteam is het belangrijk dat:…"/>
          <p:cNvSpPr txBox="1"/>
          <p:nvPr/>
        </p:nvSpPr>
        <p:spPr>
          <a:xfrm>
            <a:off x="1931016" y="2586291"/>
            <a:ext cx="9142768" cy="395236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500"/>
              </a:spcBef>
              <a:defRPr sz="3000" b="1">
                <a:solidFill>
                  <a:srgbClr val="000000"/>
                </a:solidFill>
                <a:latin typeface="Arial"/>
                <a:ea typeface="Arial"/>
                <a:cs typeface="Arial"/>
                <a:sym typeface="Arial"/>
              </a:defRPr>
            </a:pPr>
            <a:r>
              <a:rPr dirty="0" err="1"/>
              <a:t>Voor</a:t>
            </a:r>
            <a:r>
              <a:rPr dirty="0"/>
              <a:t> </a:t>
            </a:r>
            <a:r>
              <a:rPr dirty="0" err="1"/>
              <a:t>ons</a:t>
            </a:r>
            <a:r>
              <a:rPr dirty="0"/>
              <a:t> </a:t>
            </a:r>
            <a:r>
              <a:rPr dirty="0" err="1"/>
              <a:t>Ontwikkelteam</a:t>
            </a:r>
            <a:r>
              <a:rPr dirty="0"/>
              <a:t> is het </a:t>
            </a:r>
            <a:r>
              <a:rPr dirty="0" err="1"/>
              <a:t>belangrijk</a:t>
            </a:r>
            <a:r>
              <a:rPr dirty="0"/>
              <a:t> </a:t>
            </a:r>
            <a:r>
              <a:rPr dirty="0" err="1"/>
              <a:t>dat</a:t>
            </a:r>
            <a:r>
              <a:rPr lang="nl-NL" dirty="0"/>
              <a:t> we voldoende financiële middelen krijgen om onderzoek te verrichten en dat we in gesprek gaan met de </a:t>
            </a:r>
            <a:r>
              <a:rPr lang="nl-NL" dirty="0" err="1"/>
              <a:t>freeriders</a:t>
            </a:r>
            <a:r>
              <a:rPr lang="nl-NL" dirty="0"/>
              <a:t>.</a:t>
            </a:r>
            <a:endParaRPr dirty="0"/>
          </a:p>
          <a:p>
            <a:pPr algn="l">
              <a:lnSpc>
                <a:spcPct val="120000"/>
              </a:lnSpc>
              <a:defRPr sz="3000">
                <a:solidFill>
                  <a:srgbClr val="000000"/>
                </a:solidFill>
                <a:latin typeface="Arial"/>
                <a:ea typeface="Arial"/>
                <a:cs typeface="Arial"/>
                <a:sym typeface="Arial"/>
              </a:defRPr>
            </a:pPr>
            <a:endParaRPr dirty="0"/>
          </a:p>
          <a:p>
            <a:pPr algn="l">
              <a:spcBef>
                <a:spcPts val="500"/>
              </a:spcBef>
              <a:defRPr sz="3000" b="1">
                <a:solidFill>
                  <a:srgbClr val="000000"/>
                </a:solidFill>
                <a:latin typeface="Arial"/>
                <a:ea typeface="Arial"/>
                <a:cs typeface="Arial"/>
                <a:sym typeface="Arial"/>
              </a:defRPr>
            </a:pPr>
            <a:r>
              <a:rPr dirty="0" err="1"/>
              <a:t>Daarom</a:t>
            </a:r>
            <a:r>
              <a:rPr dirty="0"/>
              <a:t> </a:t>
            </a:r>
            <a:r>
              <a:rPr dirty="0" err="1"/>
              <a:t>verwachten</a:t>
            </a:r>
            <a:r>
              <a:rPr dirty="0"/>
              <a:t> we van </a:t>
            </a:r>
            <a:r>
              <a:rPr dirty="0" err="1"/>
              <a:t>deze</a:t>
            </a:r>
            <a:r>
              <a:rPr dirty="0"/>
              <a:t> Ateliers</a:t>
            </a:r>
            <a:r>
              <a:rPr lang="nl-NL" dirty="0"/>
              <a:t> de onderbouwing en visualisaties van de noodzaak tot meer integrale business cases.</a:t>
            </a:r>
            <a:endParaRPr dirty="0"/>
          </a:p>
        </p:txBody>
      </p:sp>
      <p:sp>
        <p:nvSpPr>
          <p:cNvPr id="8" name="OT 1 - INTEGRALE OPGAVE EN BELEIDSONTWIKKELING">
            <a:extLst>
              <a:ext uri="{FF2B5EF4-FFF2-40B4-BE49-F238E27FC236}">
                <a16:creationId xmlns:a16="http://schemas.microsoft.com/office/drawing/2014/main" id="{73BF4A2E-D8B4-4494-9EA0-85D3C130C592}"/>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15</a:t>
            </a:fld>
            <a:endParaRPr/>
          </a:p>
        </p:txBody>
      </p:sp>
      <p:sp>
        <p:nvSpPr>
          <p:cNvPr id="227" name="SAMEN!"/>
          <p:cNvSpPr txBox="1"/>
          <p:nvPr/>
        </p:nvSpPr>
        <p:spPr>
          <a:xfrm>
            <a:off x="140954" y="136972"/>
            <a:ext cx="5345445"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WERKSESSIE 27 MEI</a:t>
            </a:r>
            <a:endParaRPr dirty="0"/>
          </a:p>
        </p:txBody>
      </p:sp>
      <p:sp>
        <p:nvSpPr>
          <p:cNvPr id="229" name="Schets twijfels, struikelblokken of successen die je vandaag tegenkomt. Hoe willen jullie die samen aanpakken? Wat zijn verwachtingen bij de uitwisseling tussen Ontwikkelteams tijdens deze Ateliers?"/>
          <p:cNvSpPr txBox="1"/>
          <p:nvPr/>
        </p:nvSpPr>
        <p:spPr>
          <a:xfrm>
            <a:off x="2127729" y="9007208"/>
            <a:ext cx="8749341"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Schets twijfels, struikelblokken of successen die je vandaag tegenkomt. Hoe willen jullie die samen aanpakken? Wat zijn verwachtingen bij de uitwisseling tussen Ontwikkelteams tijdens deze Ateliers?</a:t>
            </a:r>
          </a:p>
        </p:txBody>
      </p:sp>
      <p:sp>
        <p:nvSpPr>
          <p:cNvPr id="8" name="OT 1 - INTEGRALE OPGAVE EN BELEIDSONTWIKKELING">
            <a:extLst>
              <a:ext uri="{FF2B5EF4-FFF2-40B4-BE49-F238E27FC236}">
                <a16:creationId xmlns:a16="http://schemas.microsoft.com/office/drawing/2014/main" id="{73BF4A2E-D8B4-4494-9EA0-85D3C130C592}"/>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
        <p:nvSpPr>
          <p:cNvPr id="7" name="Rechthoek 6">
            <a:extLst>
              <a:ext uri="{FF2B5EF4-FFF2-40B4-BE49-F238E27FC236}">
                <a16:creationId xmlns:a16="http://schemas.microsoft.com/office/drawing/2014/main" id="{7447C625-1AAA-4523-9C88-7D5612E2F3FC}"/>
              </a:ext>
            </a:extLst>
          </p:cNvPr>
          <p:cNvSpPr/>
          <p:nvPr/>
        </p:nvSpPr>
        <p:spPr>
          <a:xfrm>
            <a:off x="2298699" y="2872199"/>
            <a:ext cx="3835400" cy="1015663"/>
          </a:xfrm>
          <a:prstGeom prst="rect">
            <a:avLst/>
          </a:prstGeom>
        </p:spPr>
        <p:txBody>
          <a:bodyPr wrap="square">
            <a:spAutoFit/>
          </a:bodyPr>
          <a:lstStyle/>
          <a:p>
            <a:pPr lvl="0" algn="l"/>
            <a:r>
              <a:rPr lang="nl-NL" sz="1200" b="1" dirty="0">
                <a:solidFill>
                  <a:schemeClr val="tx1">
                    <a:lumMod val="50000"/>
                  </a:schemeClr>
                </a:solidFill>
              </a:rPr>
              <a:t>Opgave 1</a:t>
            </a:r>
          </a:p>
          <a:p>
            <a:pPr lvl="0" algn="l"/>
            <a:r>
              <a:rPr lang="nl-NL" sz="1200" dirty="0">
                <a:solidFill>
                  <a:schemeClr val="tx1"/>
                </a:solidFill>
              </a:rPr>
              <a:t>Opdracht aan bureau om verschillende integrale </a:t>
            </a:r>
            <a:r>
              <a:rPr lang="nl-NL" sz="1200" dirty="0" err="1">
                <a:solidFill>
                  <a:schemeClr val="tx1"/>
                </a:solidFill>
              </a:rPr>
              <a:t>begrotingsopbouwen</a:t>
            </a:r>
            <a:r>
              <a:rPr lang="nl-NL" sz="1200" dirty="0">
                <a:solidFill>
                  <a:schemeClr val="tx1"/>
                </a:solidFill>
              </a:rPr>
              <a:t> en innovatieve financieringsconstructies in binnen- en buitenland in beeld brengen</a:t>
            </a:r>
            <a:endParaRPr lang="nl-NL" sz="1200" b="1" dirty="0">
              <a:solidFill>
                <a:schemeClr val="tx1"/>
              </a:solidFill>
            </a:endParaRPr>
          </a:p>
        </p:txBody>
      </p:sp>
      <p:sp>
        <p:nvSpPr>
          <p:cNvPr id="9" name="Rechthoek 8">
            <a:extLst>
              <a:ext uri="{FF2B5EF4-FFF2-40B4-BE49-F238E27FC236}">
                <a16:creationId xmlns:a16="http://schemas.microsoft.com/office/drawing/2014/main" id="{1ECD942E-B6D4-4CD6-9B6A-53FC46A0FD2A}"/>
              </a:ext>
            </a:extLst>
          </p:cNvPr>
          <p:cNvSpPr/>
          <p:nvPr/>
        </p:nvSpPr>
        <p:spPr>
          <a:xfrm>
            <a:off x="2298699" y="3984629"/>
            <a:ext cx="3619500" cy="1938992"/>
          </a:xfrm>
          <a:prstGeom prst="rect">
            <a:avLst/>
          </a:prstGeom>
        </p:spPr>
        <p:txBody>
          <a:bodyPr wrap="square">
            <a:spAutoFit/>
          </a:bodyPr>
          <a:lstStyle/>
          <a:p>
            <a:pPr lvl="0" algn="l"/>
            <a:r>
              <a:rPr lang="nl-NL" sz="1200" b="1" dirty="0">
                <a:solidFill>
                  <a:schemeClr val="tx1">
                    <a:lumMod val="50000"/>
                  </a:schemeClr>
                </a:solidFill>
              </a:rPr>
              <a:t>Opgave 2</a:t>
            </a:r>
          </a:p>
          <a:p>
            <a:pPr lvl="0" algn="l"/>
            <a:r>
              <a:rPr lang="nl-NL" sz="1200" dirty="0">
                <a:solidFill>
                  <a:schemeClr val="tx1"/>
                </a:solidFill>
              </a:rPr>
              <a:t>Opdracht aan bureau om verschillende methodieken op een rij te zetten, te analyseren en een voorstel te doen voor </a:t>
            </a:r>
            <a:r>
              <a:rPr lang="nl-NL" sz="1200" dirty="0" err="1">
                <a:solidFill>
                  <a:schemeClr val="tx1"/>
                </a:solidFill>
              </a:rPr>
              <a:t>kpi’s</a:t>
            </a:r>
            <a:r>
              <a:rPr lang="nl-NL" sz="1200" dirty="0">
                <a:solidFill>
                  <a:schemeClr val="tx1"/>
                </a:solidFill>
              </a:rPr>
              <a:t> en euro’s</a:t>
            </a:r>
          </a:p>
          <a:p>
            <a:pPr lvl="0" algn="l"/>
            <a:endParaRPr lang="nl-NL" sz="1200" dirty="0">
              <a:solidFill>
                <a:schemeClr val="tx1"/>
              </a:solidFill>
            </a:endParaRPr>
          </a:p>
          <a:p>
            <a:pPr algn="l"/>
            <a:r>
              <a:rPr lang="nl-NL" sz="1200" b="1" dirty="0">
                <a:solidFill>
                  <a:schemeClr val="tx1">
                    <a:lumMod val="50000"/>
                  </a:schemeClr>
                </a:solidFill>
              </a:rPr>
              <a:t>Opgave 3</a:t>
            </a:r>
          </a:p>
          <a:p>
            <a:pPr lvl="0" algn="l"/>
            <a:r>
              <a:rPr lang="nl-NL" sz="1200" dirty="0">
                <a:solidFill>
                  <a:schemeClr val="tx1"/>
                </a:solidFill>
              </a:rPr>
              <a:t>In gesprek met diverse </a:t>
            </a:r>
            <a:r>
              <a:rPr lang="nl-NL" sz="1200" dirty="0" err="1">
                <a:solidFill>
                  <a:schemeClr val="tx1"/>
                </a:solidFill>
              </a:rPr>
              <a:t>freeriders</a:t>
            </a:r>
            <a:r>
              <a:rPr lang="nl-NL" sz="1200" dirty="0">
                <a:solidFill>
                  <a:schemeClr val="tx1"/>
                </a:solidFill>
              </a:rPr>
              <a:t>/baathouders (zoals ziektekostenverzekeraars, mijn aansluiting, beleggers, </a:t>
            </a:r>
            <a:r>
              <a:rPr lang="nl-NL" sz="1200" dirty="0" err="1">
                <a:solidFill>
                  <a:schemeClr val="tx1"/>
                </a:solidFill>
              </a:rPr>
              <a:t>etc</a:t>
            </a:r>
            <a:r>
              <a:rPr lang="nl-NL" sz="1200" dirty="0">
                <a:solidFill>
                  <a:schemeClr val="tx1"/>
                </a:solidFill>
              </a:rPr>
              <a:t>) op welke wijze de kosten te verrekenen met de baathouders. </a:t>
            </a:r>
            <a:endParaRPr lang="nl-NL" sz="1200" b="1" dirty="0"/>
          </a:p>
        </p:txBody>
      </p:sp>
      <p:sp>
        <p:nvSpPr>
          <p:cNvPr id="2" name="Rechthoek 1">
            <a:extLst>
              <a:ext uri="{FF2B5EF4-FFF2-40B4-BE49-F238E27FC236}">
                <a16:creationId xmlns:a16="http://schemas.microsoft.com/office/drawing/2014/main" id="{42AAA52D-6CE1-445E-9A71-E70114BCB32E}"/>
              </a:ext>
            </a:extLst>
          </p:cNvPr>
          <p:cNvSpPr/>
          <p:nvPr/>
        </p:nvSpPr>
        <p:spPr>
          <a:xfrm>
            <a:off x="1650999" y="2181034"/>
            <a:ext cx="6502400" cy="553998"/>
          </a:xfrm>
          <a:prstGeom prst="rect">
            <a:avLst/>
          </a:prstGeom>
        </p:spPr>
        <p:txBody>
          <a:bodyPr>
            <a:spAutoFit/>
          </a:bodyPr>
          <a:lstStyle/>
          <a:p>
            <a:pPr algn="l">
              <a:spcBef>
                <a:spcPts val="500"/>
              </a:spcBef>
              <a:defRPr sz="3000" b="1">
                <a:solidFill>
                  <a:srgbClr val="000000"/>
                </a:solidFill>
                <a:latin typeface="Arial"/>
                <a:ea typeface="Arial"/>
                <a:cs typeface="Arial"/>
                <a:sym typeface="Arial"/>
              </a:defRPr>
            </a:pPr>
            <a:r>
              <a:rPr lang="nl-NL" dirty="0"/>
              <a:t>Verdiepen drie opgaven in </a:t>
            </a:r>
            <a:r>
              <a:rPr lang="nl-NL"/>
              <a:t>Mural</a:t>
            </a:r>
            <a:endParaRPr lang="nl-NL" dirty="0"/>
          </a:p>
        </p:txBody>
      </p:sp>
      <p:sp>
        <p:nvSpPr>
          <p:cNvPr id="10" name="Rechthoek 9">
            <a:extLst>
              <a:ext uri="{FF2B5EF4-FFF2-40B4-BE49-F238E27FC236}">
                <a16:creationId xmlns:a16="http://schemas.microsoft.com/office/drawing/2014/main" id="{11813F2F-1663-402E-9C3F-C87B845FF1AA}"/>
              </a:ext>
            </a:extLst>
          </p:cNvPr>
          <p:cNvSpPr/>
          <p:nvPr/>
        </p:nvSpPr>
        <p:spPr>
          <a:xfrm>
            <a:off x="1650999" y="6426785"/>
            <a:ext cx="6502400" cy="553998"/>
          </a:xfrm>
          <a:prstGeom prst="rect">
            <a:avLst/>
          </a:prstGeom>
        </p:spPr>
        <p:txBody>
          <a:bodyPr>
            <a:spAutoFit/>
          </a:bodyPr>
          <a:lstStyle/>
          <a:p>
            <a:pPr algn="l">
              <a:spcBef>
                <a:spcPts val="500"/>
              </a:spcBef>
              <a:defRPr sz="3000" b="1">
                <a:solidFill>
                  <a:srgbClr val="000000"/>
                </a:solidFill>
                <a:latin typeface="Arial"/>
                <a:ea typeface="Arial"/>
                <a:cs typeface="Arial"/>
                <a:sym typeface="Arial"/>
              </a:defRPr>
            </a:pPr>
            <a:r>
              <a:rPr lang="nl-NL" dirty="0"/>
              <a:t>3 Pitchers op 2 juni</a:t>
            </a:r>
          </a:p>
        </p:txBody>
      </p:sp>
    </p:spTree>
    <p:extLst>
      <p:ext uri="{BB962C8B-B14F-4D97-AF65-F5344CB8AC3E}">
        <p14:creationId xmlns:p14="http://schemas.microsoft.com/office/powerpoint/2010/main" val="189925742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a:t>
            </a:fld>
            <a:endParaRPr/>
          </a:p>
        </p:txBody>
      </p:sp>
      <p:sp>
        <p:nvSpPr>
          <p:cNvPr id="165" name="OT 1 - INTEGRALE OPGAVE EN BELEIDSONTWIKKELING"/>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
        <p:nvSpPr>
          <p:cNvPr id="166" name="WIE?"/>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t>WIE?</a:t>
            </a:r>
          </a:p>
        </p:txBody>
      </p:sp>
      <p:pic>
        <p:nvPicPr>
          <p:cNvPr id="2" name="Afbeelding 1">
            <a:extLst>
              <a:ext uri="{FF2B5EF4-FFF2-40B4-BE49-F238E27FC236}">
                <a16:creationId xmlns:a16="http://schemas.microsoft.com/office/drawing/2014/main" id="{E1F83CAE-9504-47A0-90E3-B684001EEC88}"/>
              </a:ext>
            </a:extLst>
          </p:cNvPr>
          <p:cNvPicPr>
            <a:picLocks noChangeAspect="1"/>
          </p:cNvPicPr>
          <p:nvPr/>
        </p:nvPicPr>
        <p:blipFill rotWithShape="1">
          <a:blip r:embed="rId2"/>
          <a:srcRect l="46582" t="40626" r="30859" b="25694"/>
          <a:stretch/>
        </p:blipFill>
        <p:spPr>
          <a:xfrm>
            <a:off x="4813300" y="2107279"/>
            <a:ext cx="2933700" cy="2463800"/>
          </a:xfrm>
          <a:prstGeom prst="rect">
            <a:avLst/>
          </a:prstGeom>
        </p:spPr>
      </p:pic>
      <p:grpSp>
        <p:nvGrpSpPr>
          <p:cNvPr id="7" name="Groep 6">
            <a:extLst>
              <a:ext uri="{FF2B5EF4-FFF2-40B4-BE49-F238E27FC236}">
                <a16:creationId xmlns:a16="http://schemas.microsoft.com/office/drawing/2014/main" id="{58F48118-A6E2-4A83-840E-9D69D179CD9C}"/>
              </a:ext>
            </a:extLst>
          </p:cNvPr>
          <p:cNvGrpSpPr/>
          <p:nvPr/>
        </p:nvGrpSpPr>
        <p:grpSpPr>
          <a:xfrm>
            <a:off x="2016101" y="4940701"/>
            <a:ext cx="9007249" cy="2730099"/>
            <a:chOff x="860401" y="5575701"/>
            <a:chExt cx="9007249" cy="2730099"/>
          </a:xfrm>
        </p:grpSpPr>
        <p:pic>
          <p:nvPicPr>
            <p:cNvPr id="3" name="Afbeelding 2">
              <a:extLst>
                <a:ext uri="{FF2B5EF4-FFF2-40B4-BE49-F238E27FC236}">
                  <a16:creationId xmlns:a16="http://schemas.microsoft.com/office/drawing/2014/main" id="{92BF4107-E7B1-476D-A819-CFA9F549DA7F}"/>
                </a:ext>
              </a:extLst>
            </p:cNvPr>
            <p:cNvPicPr>
              <a:picLocks noChangeAspect="1"/>
            </p:cNvPicPr>
            <p:nvPr/>
          </p:nvPicPr>
          <p:blipFill rotWithShape="1">
            <a:blip r:embed="rId3"/>
            <a:srcRect l="34961" t="40798" r="19141" b="22049"/>
            <a:stretch/>
          </p:blipFill>
          <p:spPr>
            <a:xfrm>
              <a:off x="2463800" y="5588000"/>
              <a:ext cx="5969000" cy="2717800"/>
            </a:xfrm>
            <a:prstGeom prst="rect">
              <a:avLst/>
            </a:prstGeom>
          </p:spPr>
        </p:pic>
        <p:pic>
          <p:nvPicPr>
            <p:cNvPr id="4" name="Afbeelding 3">
              <a:extLst>
                <a:ext uri="{FF2B5EF4-FFF2-40B4-BE49-F238E27FC236}">
                  <a16:creationId xmlns:a16="http://schemas.microsoft.com/office/drawing/2014/main" id="{88CEA8A4-1294-402C-A6B0-B4A47517D1BE}"/>
                </a:ext>
              </a:extLst>
            </p:cNvPr>
            <p:cNvPicPr>
              <a:picLocks noChangeAspect="1"/>
            </p:cNvPicPr>
            <p:nvPr/>
          </p:nvPicPr>
          <p:blipFill rotWithShape="1">
            <a:blip r:embed="rId4"/>
            <a:srcRect l="67969" t="27604" r="18652" b="38715"/>
            <a:stretch/>
          </p:blipFill>
          <p:spPr>
            <a:xfrm>
              <a:off x="860401" y="5588000"/>
              <a:ext cx="1739900" cy="2463800"/>
            </a:xfrm>
            <a:prstGeom prst="rect">
              <a:avLst/>
            </a:prstGeom>
          </p:spPr>
        </p:pic>
        <p:pic>
          <p:nvPicPr>
            <p:cNvPr id="5" name="Afbeelding 4">
              <a:extLst>
                <a:ext uri="{FF2B5EF4-FFF2-40B4-BE49-F238E27FC236}">
                  <a16:creationId xmlns:a16="http://schemas.microsoft.com/office/drawing/2014/main" id="{6CF5CFFF-FBE9-4F10-80B6-EDEB5A70F979}"/>
                </a:ext>
              </a:extLst>
            </p:cNvPr>
            <p:cNvPicPr>
              <a:picLocks noChangeAspect="1"/>
            </p:cNvPicPr>
            <p:nvPr/>
          </p:nvPicPr>
          <p:blipFill rotWithShape="1">
            <a:blip r:embed="rId5"/>
            <a:srcRect l="73832"/>
            <a:stretch/>
          </p:blipFill>
          <p:spPr>
            <a:xfrm>
              <a:off x="8305800" y="5575701"/>
              <a:ext cx="1561850" cy="2462997"/>
            </a:xfrm>
            <a:prstGeom prst="rect">
              <a:avLst/>
            </a:prstGeom>
          </p:spPr>
        </p:pic>
      </p:gr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
        <p:nvSpPr>
          <p:cNvPr id="184"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185" name="WAT?"/>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t>WAT?</a:t>
            </a:r>
          </a:p>
        </p:txBody>
      </p:sp>
      <p:sp>
        <p:nvSpPr>
          <p:cNvPr id="187" name="Formuleer hier in max 2-3 kernzinnen wat de doelstelling van jouw ontwikkelteam is.…"/>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defRPr sz="1400" i="1">
                <a:solidFill>
                  <a:schemeClr val="accent6"/>
                </a:solidFill>
                <a:latin typeface="Arial"/>
                <a:ea typeface="Arial"/>
                <a:cs typeface="Arial"/>
                <a:sym typeface="Arial"/>
              </a:defRPr>
            </a:pPr>
            <a:r>
              <a:t>Formuleer hier in max 2-3 kernzinnen wat de doelstelling van jouw ontwikkelteam is.</a:t>
            </a:r>
          </a:p>
          <a:p>
            <a:pPr>
              <a:defRPr sz="1400" i="1">
                <a:solidFill>
                  <a:schemeClr val="accent6"/>
                </a:solidFill>
                <a:latin typeface="Arial"/>
                <a:ea typeface="Arial"/>
                <a:cs typeface="Arial"/>
                <a:sym typeface="Arial"/>
              </a:defRPr>
            </a:pPr>
            <a:r>
              <a:t>Voeg eventueel korte sub-aspecten in bulletpoints toe</a:t>
            </a:r>
          </a:p>
        </p:txBody>
      </p:sp>
      <p:sp>
        <p:nvSpPr>
          <p:cNvPr id="188" name="Onze doelstelling is……"/>
          <p:cNvSpPr txBox="1"/>
          <p:nvPr/>
        </p:nvSpPr>
        <p:spPr>
          <a:xfrm>
            <a:off x="1357928" y="2592555"/>
            <a:ext cx="10618172" cy="497572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spcBef>
                <a:spcPts val="500"/>
              </a:spcBef>
              <a:defRPr sz="3000" b="1">
                <a:solidFill>
                  <a:srgbClr val="000000"/>
                </a:solidFill>
                <a:latin typeface="Arial"/>
                <a:ea typeface="Arial"/>
                <a:cs typeface="Arial"/>
                <a:sym typeface="Arial"/>
              </a:defRPr>
            </a:pPr>
            <a:r>
              <a:rPr dirty="0" err="1"/>
              <a:t>Onze</a:t>
            </a:r>
            <a:r>
              <a:rPr dirty="0"/>
              <a:t> </a:t>
            </a:r>
            <a:r>
              <a:rPr dirty="0" err="1"/>
              <a:t>doelstelling</a:t>
            </a:r>
            <a:r>
              <a:rPr lang="nl-NL" dirty="0"/>
              <a:t> is het zoeken naar innovatieve business cases waarin we bestaande middelen van overheden en marktpartijen zo gericht mogelijk willen inzetten en de kosten en baten zo eerlijk mogelijk willen verdelen. </a:t>
            </a:r>
            <a:r>
              <a:rPr dirty="0"/>
              <a:t> </a:t>
            </a:r>
          </a:p>
          <a:p>
            <a:pPr algn="l">
              <a:spcBef>
                <a:spcPts val="500"/>
              </a:spcBef>
              <a:defRPr sz="3000" b="1">
                <a:solidFill>
                  <a:srgbClr val="000000"/>
                </a:solidFill>
                <a:latin typeface="Arial"/>
                <a:ea typeface="Arial"/>
                <a:cs typeface="Arial"/>
                <a:sym typeface="Arial"/>
              </a:defRPr>
            </a:pPr>
            <a:endParaRPr lang="nl-NL" dirty="0"/>
          </a:p>
          <a:p>
            <a:pPr algn="l">
              <a:spcBef>
                <a:spcPts val="500"/>
              </a:spcBef>
              <a:defRPr sz="3000" b="1">
                <a:solidFill>
                  <a:srgbClr val="000000"/>
                </a:solidFill>
                <a:latin typeface="Arial"/>
                <a:ea typeface="Arial"/>
                <a:cs typeface="Arial"/>
                <a:sym typeface="Arial"/>
              </a:defRPr>
            </a:pPr>
            <a:r>
              <a:rPr dirty="0"/>
              <a:t>We </a:t>
            </a:r>
            <a:r>
              <a:rPr dirty="0" err="1"/>
              <a:t>doen</a:t>
            </a:r>
            <a:r>
              <a:rPr dirty="0"/>
              <a:t> </a:t>
            </a:r>
            <a:r>
              <a:rPr dirty="0" err="1"/>
              <a:t>dit</a:t>
            </a:r>
            <a:r>
              <a:rPr lang="nl-NL" dirty="0"/>
              <a:t>:</a:t>
            </a:r>
          </a:p>
          <a:p>
            <a:pPr marL="457200" indent="-457200" algn="l">
              <a:spcBef>
                <a:spcPts val="500"/>
              </a:spcBef>
              <a:buFont typeface="Arial" panose="020B0604020202020204" pitchFamily="34" charset="0"/>
              <a:buChar char="•"/>
              <a:defRPr sz="3000" b="1">
                <a:solidFill>
                  <a:srgbClr val="000000"/>
                </a:solidFill>
                <a:latin typeface="Arial"/>
                <a:ea typeface="Arial"/>
                <a:cs typeface="Arial"/>
                <a:sym typeface="Arial"/>
              </a:defRPr>
            </a:pPr>
            <a:r>
              <a:rPr dirty="0"/>
              <a:t> om</a:t>
            </a:r>
            <a:r>
              <a:rPr lang="nl-NL" dirty="0"/>
              <a:t> de transitieopgaven te realiseren, en</a:t>
            </a:r>
          </a:p>
          <a:p>
            <a:pPr marL="457200" indent="-457200" algn="l">
              <a:spcBef>
                <a:spcPts val="500"/>
              </a:spcBef>
              <a:buFont typeface="Arial" panose="020B0604020202020204" pitchFamily="34" charset="0"/>
              <a:buChar char="•"/>
              <a:defRPr sz="3000" b="1">
                <a:solidFill>
                  <a:srgbClr val="000000"/>
                </a:solidFill>
                <a:latin typeface="Arial"/>
                <a:ea typeface="Arial"/>
                <a:cs typeface="Arial"/>
                <a:sym typeface="Arial"/>
              </a:defRPr>
            </a:pPr>
            <a:r>
              <a:rPr lang="nl-NL" dirty="0"/>
              <a:t> om de kosten en baten voor korte en lange termijn zo eerlijk mogelijk te verdelen</a:t>
            </a:r>
            <a:endParaRPr dirty="0"/>
          </a:p>
        </p:txBody>
      </p:sp>
      <p:sp>
        <p:nvSpPr>
          <p:cNvPr id="8" name="OT 1 - INTEGRALE OPGAVE EN BELEIDSONTWIKKELING">
            <a:extLst>
              <a:ext uri="{FF2B5EF4-FFF2-40B4-BE49-F238E27FC236}">
                <a16:creationId xmlns:a16="http://schemas.microsoft.com/office/drawing/2014/main" id="{F819C5D3-0D57-4F6C-839A-F2F8BAE16B5D}"/>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4</a:t>
            </a:fld>
            <a:endParaRPr/>
          </a:p>
        </p:txBody>
      </p:sp>
      <p:sp>
        <p:nvSpPr>
          <p:cNvPr id="192"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193" name="WAT?"/>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t>WAT?</a:t>
            </a:r>
          </a:p>
        </p:txBody>
      </p:sp>
      <p:sp>
        <p:nvSpPr>
          <p:cNvPr id="194" name="Toon een of meerdere voorbeelden (oude casus, anekdote, nieuwsbericht,…) dat het probleem illustreert waar jullie met het ontwikkelteam aan willen werken."/>
          <p:cNvSpPr txBox="1"/>
          <p:nvPr/>
        </p:nvSpPr>
        <p:spPr>
          <a:xfrm>
            <a:off x="3228954" y="9007208"/>
            <a:ext cx="6385122"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Toon een of meerdere voorbeelden (oude casus, anekdote, nieuwsbericht,…) dat het probleem illustreert waar jullie met het ontwikkelteam aan willen werken.</a:t>
            </a:r>
          </a:p>
        </p:txBody>
      </p:sp>
      <p:sp>
        <p:nvSpPr>
          <p:cNvPr id="197" name="Foto"/>
          <p:cNvSpPr txBox="1"/>
          <p:nvPr/>
        </p:nvSpPr>
        <p:spPr>
          <a:xfrm>
            <a:off x="6292775" y="5209492"/>
            <a:ext cx="419250" cy="27441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200">
                <a:solidFill>
                  <a:srgbClr val="000000"/>
                </a:solidFill>
                <a:latin typeface="Arial"/>
                <a:ea typeface="Arial"/>
                <a:cs typeface="Arial"/>
                <a:sym typeface="Arial"/>
              </a:defRPr>
            </a:lvl1pPr>
          </a:lstStyle>
          <a:p>
            <a:r>
              <a:t>Foto</a:t>
            </a:r>
          </a:p>
        </p:txBody>
      </p:sp>
      <p:pic>
        <p:nvPicPr>
          <p:cNvPr id="2" name="Afbeelding 1">
            <a:extLst>
              <a:ext uri="{FF2B5EF4-FFF2-40B4-BE49-F238E27FC236}">
                <a16:creationId xmlns:a16="http://schemas.microsoft.com/office/drawing/2014/main" id="{571B8E1D-DC9F-48F8-96D7-2E38CCBF0A90}"/>
              </a:ext>
            </a:extLst>
          </p:cNvPr>
          <p:cNvPicPr>
            <a:picLocks noChangeAspect="1"/>
          </p:cNvPicPr>
          <p:nvPr/>
        </p:nvPicPr>
        <p:blipFill>
          <a:blip r:embed="rId2"/>
          <a:stretch>
            <a:fillRect/>
          </a:stretch>
        </p:blipFill>
        <p:spPr>
          <a:xfrm>
            <a:off x="6502400" y="5448716"/>
            <a:ext cx="5202277" cy="2926281"/>
          </a:xfrm>
          <a:prstGeom prst="rect">
            <a:avLst/>
          </a:prstGeom>
          <a:ln>
            <a:solidFill>
              <a:schemeClr val="bg1">
                <a:lumMod val="75000"/>
              </a:schemeClr>
            </a:solidFill>
          </a:ln>
        </p:spPr>
      </p:pic>
      <p:pic>
        <p:nvPicPr>
          <p:cNvPr id="3" name="Afbeelding 2">
            <a:extLst>
              <a:ext uri="{FF2B5EF4-FFF2-40B4-BE49-F238E27FC236}">
                <a16:creationId xmlns:a16="http://schemas.microsoft.com/office/drawing/2014/main" id="{5A3AF943-E3C5-4558-ABF3-9D60B998C35D}"/>
              </a:ext>
            </a:extLst>
          </p:cNvPr>
          <p:cNvPicPr>
            <a:picLocks noChangeAspect="1"/>
          </p:cNvPicPr>
          <p:nvPr/>
        </p:nvPicPr>
        <p:blipFill>
          <a:blip r:embed="rId3"/>
          <a:stretch>
            <a:fillRect/>
          </a:stretch>
        </p:blipFill>
        <p:spPr>
          <a:xfrm>
            <a:off x="858650" y="5483908"/>
            <a:ext cx="5202277" cy="2926281"/>
          </a:xfrm>
          <a:prstGeom prst="rect">
            <a:avLst/>
          </a:prstGeom>
        </p:spPr>
      </p:pic>
      <p:pic>
        <p:nvPicPr>
          <p:cNvPr id="4" name="Afbeelding 3">
            <a:extLst>
              <a:ext uri="{FF2B5EF4-FFF2-40B4-BE49-F238E27FC236}">
                <a16:creationId xmlns:a16="http://schemas.microsoft.com/office/drawing/2014/main" id="{B0A60115-776B-4FA1-BE16-8146B1E17FC7}"/>
              </a:ext>
            </a:extLst>
          </p:cNvPr>
          <p:cNvPicPr>
            <a:picLocks noChangeAspect="1"/>
          </p:cNvPicPr>
          <p:nvPr/>
        </p:nvPicPr>
        <p:blipFill>
          <a:blip r:embed="rId4"/>
          <a:stretch>
            <a:fillRect/>
          </a:stretch>
        </p:blipFill>
        <p:spPr>
          <a:xfrm>
            <a:off x="858650" y="1114811"/>
            <a:ext cx="6868603" cy="3863589"/>
          </a:xfrm>
          <a:prstGeom prst="rect">
            <a:avLst/>
          </a:prstGeom>
        </p:spPr>
      </p:pic>
      <p:pic>
        <p:nvPicPr>
          <p:cNvPr id="12" name="Afbeelding 11">
            <a:extLst>
              <a:ext uri="{FF2B5EF4-FFF2-40B4-BE49-F238E27FC236}">
                <a16:creationId xmlns:a16="http://schemas.microsoft.com/office/drawing/2014/main" id="{44AA5F11-72E0-4566-8BEC-9A4165605AD3}"/>
              </a:ext>
            </a:extLst>
          </p:cNvPr>
          <p:cNvPicPr>
            <a:picLocks noChangeAspect="1"/>
          </p:cNvPicPr>
          <p:nvPr/>
        </p:nvPicPr>
        <p:blipFill>
          <a:blip r:embed="rId3"/>
          <a:stretch>
            <a:fillRect/>
          </a:stretch>
        </p:blipFill>
        <p:spPr>
          <a:xfrm>
            <a:off x="938962" y="5483908"/>
            <a:ext cx="5202277" cy="2926281"/>
          </a:xfrm>
          <a:prstGeom prst="rect">
            <a:avLst/>
          </a:prstGeom>
          <a:ln>
            <a:solidFill>
              <a:schemeClr val="bg1">
                <a:lumMod val="75000"/>
              </a:schemeClr>
            </a:solidFill>
          </a:ln>
        </p:spPr>
      </p:pic>
      <p:pic>
        <p:nvPicPr>
          <p:cNvPr id="13" name="Afbeelding 12">
            <a:extLst>
              <a:ext uri="{FF2B5EF4-FFF2-40B4-BE49-F238E27FC236}">
                <a16:creationId xmlns:a16="http://schemas.microsoft.com/office/drawing/2014/main" id="{0581D213-A5EB-4EDA-B4CC-8DC012776D60}"/>
              </a:ext>
            </a:extLst>
          </p:cNvPr>
          <p:cNvPicPr>
            <a:picLocks noChangeAspect="1"/>
          </p:cNvPicPr>
          <p:nvPr/>
        </p:nvPicPr>
        <p:blipFill>
          <a:blip r:embed="rId4"/>
          <a:stretch>
            <a:fillRect/>
          </a:stretch>
        </p:blipFill>
        <p:spPr>
          <a:xfrm>
            <a:off x="938962" y="1114811"/>
            <a:ext cx="6868603" cy="3863589"/>
          </a:xfrm>
          <a:prstGeom prst="rect">
            <a:avLst/>
          </a:prstGeom>
          <a:ln>
            <a:solidFill>
              <a:schemeClr val="bg1">
                <a:lumMod val="75000"/>
              </a:schemeClr>
            </a:solidFill>
          </a:ln>
        </p:spPr>
      </p:pic>
      <p:sp>
        <p:nvSpPr>
          <p:cNvPr id="14" name="OT 1 - INTEGRALE OPGAVE EN BELEIDSONTWIKKELING">
            <a:extLst>
              <a:ext uri="{FF2B5EF4-FFF2-40B4-BE49-F238E27FC236}">
                <a16:creationId xmlns:a16="http://schemas.microsoft.com/office/drawing/2014/main" id="{6157FB33-98B3-4C73-88B6-71407FFDD4A1}"/>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5</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58632"/>
            <a:ext cx="3399146" cy="52093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t>HOE?</a:t>
            </a:r>
          </a:p>
        </p:txBody>
      </p:sp>
      <p:sp>
        <p:nvSpPr>
          <p:cNvPr id="204" name="Formuleer hier in enkele bullet points waar jullie de komende 3 jaar op willen werken. Wat willen jullie verkennen als antwoord op het probleem?"/>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Formuleer hier in enkele bullet points waar jullie de komende 3 jaar op willen werken. Wat willen jullie verkennen als antwoord op het probleem?</a:t>
            </a:r>
          </a:p>
        </p:txBody>
      </p:sp>
      <p:sp>
        <p:nvSpPr>
          <p:cNvPr id="205" name="Daarom willen we in ons ontwikkelteam samen werken aan:…"/>
          <p:cNvSpPr txBox="1"/>
          <p:nvPr/>
        </p:nvSpPr>
        <p:spPr>
          <a:xfrm>
            <a:off x="1905260" y="2336472"/>
            <a:ext cx="9142768" cy="31909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p>
            <a:pPr algn="l">
              <a:spcBef>
                <a:spcPts val="500"/>
              </a:spcBef>
              <a:defRPr sz="3000" b="1">
                <a:solidFill>
                  <a:srgbClr val="000000"/>
                </a:solidFill>
                <a:latin typeface="Arial"/>
                <a:ea typeface="Arial"/>
                <a:cs typeface="Arial"/>
                <a:sym typeface="Arial"/>
              </a:defRPr>
            </a:pPr>
            <a:r>
              <a:rPr dirty="0" err="1"/>
              <a:t>Daarom</a:t>
            </a:r>
            <a:r>
              <a:rPr dirty="0"/>
              <a:t> </a:t>
            </a:r>
            <a:r>
              <a:rPr dirty="0" err="1"/>
              <a:t>willen</a:t>
            </a:r>
            <a:r>
              <a:rPr dirty="0"/>
              <a:t> we in </a:t>
            </a:r>
            <a:r>
              <a:rPr dirty="0" err="1"/>
              <a:t>ons</a:t>
            </a:r>
            <a:r>
              <a:rPr dirty="0"/>
              <a:t> </a:t>
            </a:r>
            <a:r>
              <a:rPr dirty="0" err="1"/>
              <a:t>ontwikkelteam</a:t>
            </a:r>
            <a:r>
              <a:rPr dirty="0"/>
              <a:t> </a:t>
            </a:r>
            <a:r>
              <a:rPr dirty="0" err="1"/>
              <a:t>samen</a:t>
            </a:r>
            <a:r>
              <a:rPr dirty="0"/>
              <a:t> </a:t>
            </a:r>
            <a:r>
              <a:rPr dirty="0" err="1"/>
              <a:t>werken</a:t>
            </a:r>
            <a:r>
              <a:rPr dirty="0"/>
              <a:t> </a:t>
            </a:r>
            <a:r>
              <a:rPr dirty="0" err="1"/>
              <a:t>aan</a:t>
            </a:r>
            <a:r>
              <a:rPr dirty="0"/>
              <a:t>:</a:t>
            </a:r>
          </a:p>
          <a:p>
            <a:pPr marL="514350" indent="-514350" algn="l">
              <a:lnSpc>
                <a:spcPct val="120000"/>
              </a:lnSpc>
              <a:buSzPct val="100000"/>
              <a:buFont typeface="+mj-lt"/>
              <a:buAutoNum type="alphaUcPeriod"/>
              <a:defRPr sz="3000">
                <a:solidFill>
                  <a:srgbClr val="000000"/>
                </a:solidFill>
                <a:latin typeface="Arial"/>
                <a:ea typeface="Arial"/>
                <a:cs typeface="Arial"/>
                <a:sym typeface="Arial"/>
              </a:defRPr>
            </a:pPr>
            <a:r>
              <a:rPr lang="nl-NL" dirty="0"/>
              <a:t>Betere bundeling van investeringsmiddelen</a:t>
            </a:r>
            <a:endParaRPr dirty="0"/>
          </a:p>
          <a:p>
            <a:pPr marL="514350" indent="-514350" algn="l">
              <a:lnSpc>
                <a:spcPct val="120000"/>
              </a:lnSpc>
              <a:buSzPct val="100000"/>
              <a:buFont typeface="+mj-lt"/>
              <a:buAutoNum type="alphaUcPeriod"/>
              <a:defRPr sz="3000">
                <a:solidFill>
                  <a:srgbClr val="000000"/>
                </a:solidFill>
                <a:latin typeface="Arial"/>
                <a:ea typeface="Arial"/>
                <a:cs typeface="Arial"/>
                <a:sym typeface="Arial"/>
              </a:defRPr>
            </a:pPr>
            <a:r>
              <a:rPr lang="nl-NL" dirty="0"/>
              <a:t>Meten en verrekenen van maatschappelijke baten</a:t>
            </a:r>
          </a:p>
          <a:p>
            <a:pPr marL="514350" indent="-514350" algn="l">
              <a:lnSpc>
                <a:spcPct val="120000"/>
              </a:lnSpc>
              <a:buSzPct val="100000"/>
              <a:buFont typeface="+mj-lt"/>
              <a:buAutoNum type="alphaUcPeriod"/>
              <a:defRPr sz="3000">
                <a:solidFill>
                  <a:srgbClr val="000000"/>
                </a:solidFill>
                <a:latin typeface="Arial"/>
                <a:ea typeface="Arial"/>
                <a:cs typeface="Arial"/>
                <a:sym typeface="Arial"/>
              </a:defRPr>
            </a:pPr>
            <a:r>
              <a:rPr lang="nl-NL" dirty="0"/>
              <a:t>De financiering van voorinvesteringen</a:t>
            </a:r>
          </a:p>
          <a:p>
            <a:pPr marL="228600" indent="-228600" algn="l">
              <a:lnSpc>
                <a:spcPct val="120000"/>
              </a:lnSpc>
              <a:buSzPct val="100000"/>
              <a:buChar char="•"/>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3013FFB2-E5B2-4136-8C22-64ABD9925E34}"/>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6</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OVERWEGINGEN</a:t>
            </a:r>
            <a:endParaRPr dirty="0"/>
          </a:p>
        </p:txBody>
      </p:sp>
      <p:sp>
        <p:nvSpPr>
          <p:cNvPr id="204" name="Formuleer hier in enkele bullet points waar jullie de komende 3 jaar op willen werken. Wat willen jullie verkennen als antwoord op het probleem?"/>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Formuleer hier in enkele bullet points waar jullie de komende 3 jaar op willen werken. Wat willen jullie verkennen als antwoord op het probleem?</a:t>
            </a:r>
          </a:p>
        </p:txBody>
      </p:sp>
      <p:sp>
        <p:nvSpPr>
          <p:cNvPr id="8" name="OT 1 - INTEGRALE OPGAVE EN BELEIDSONTWIKKELING">
            <a:extLst>
              <a:ext uri="{FF2B5EF4-FFF2-40B4-BE49-F238E27FC236}">
                <a16:creationId xmlns:a16="http://schemas.microsoft.com/office/drawing/2014/main" id="{20E865C7-6119-4245-9BEE-826172FDC830}"/>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pic>
        <p:nvPicPr>
          <p:cNvPr id="3" name="Afbeelding 2">
            <a:extLst>
              <a:ext uri="{FF2B5EF4-FFF2-40B4-BE49-F238E27FC236}">
                <a16:creationId xmlns:a16="http://schemas.microsoft.com/office/drawing/2014/main" id="{FC436D75-FC9B-49A7-AC42-258548E6D643}"/>
              </a:ext>
            </a:extLst>
          </p:cNvPr>
          <p:cNvPicPr>
            <a:picLocks noChangeAspect="1"/>
          </p:cNvPicPr>
          <p:nvPr/>
        </p:nvPicPr>
        <p:blipFill rotWithShape="1">
          <a:blip r:embed="rId2"/>
          <a:srcRect l="9766" t="22568" r="14649" b="13716"/>
          <a:stretch/>
        </p:blipFill>
        <p:spPr>
          <a:xfrm>
            <a:off x="412905" y="2463800"/>
            <a:ext cx="12458253" cy="5907208"/>
          </a:xfrm>
          <a:prstGeom prst="rect">
            <a:avLst/>
          </a:prstGeom>
        </p:spPr>
      </p:pic>
      <p:sp>
        <p:nvSpPr>
          <p:cNvPr id="4" name="Rechthoek 3">
            <a:extLst>
              <a:ext uri="{FF2B5EF4-FFF2-40B4-BE49-F238E27FC236}">
                <a16:creationId xmlns:a16="http://schemas.microsoft.com/office/drawing/2014/main" id="{F254ECCA-3EE0-4EAE-B7A5-F274400975C8}"/>
              </a:ext>
            </a:extLst>
          </p:cNvPr>
          <p:cNvSpPr/>
          <p:nvPr/>
        </p:nvSpPr>
        <p:spPr>
          <a:xfrm>
            <a:off x="647700" y="1709092"/>
            <a:ext cx="11823700" cy="494751"/>
          </a:xfrm>
          <a:prstGeom prst="rect">
            <a:avLst/>
          </a:prstGeom>
        </p:spPr>
        <p:txBody>
          <a:bodyPr wrap="square">
            <a:spAutoFit/>
          </a:bodyPr>
          <a:lstStyle/>
          <a:p>
            <a:pPr marL="514350" indent="-514350" algn="l">
              <a:lnSpc>
                <a:spcPct val="120000"/>
              </a:lnSpc>
              <a:buSzPct val="100000"/>
              <a:buFont typeface="+mj-lt"/>
              <a:buAutoNum type="alphaUcPeriod"/>
              <a:defRPr sz="3000">
                <a:solidFill>
                  <a:srgbClr val="000000"/>
                </a:solidFill>
                <a:latin typeface="Arial"/>
                <a:ea typeface="Arial"/>
                <a:cs typeface="Arial"/>
                <a:sym typeface="Arial"/>
              </a:defRPr>
            </a:pPr>
            <a:r>
              <a:rPr lang="nl-NL" sz="2400" b="1" dirty="0"/>
              <a:t>Hoe kom je tot een meer afgestemde integrale investering?</a:t>
            </a:r>
          </a:p>
        </p:txBody>
      </p:sp>
      <p:sp>
        <p:nvSpPr>
          <p:cNvPr id="11" name="Tekstvak 10">
            <a:extLst>
              <a:ext uri="{FF2B5EF4-FFF2-40B4-BE49-F238E27FC236}">
                <a16:creationId xmlns:a16="http://schemas.microsoft.com/office/drawing/2014/main" id="{7EF6211A-3DC4-4036-916B-88698A1696F5}"/>
              </a:ext>
            </a:extLst>
          </p:cNvPr>
          <p:cNvSpPr txBox="1"/>
          <p:nvPr/>
        </p:nvSpPr>
        <p:spPr>
          <a:xfrm>
            <a:off x="1044947" y="8481234"/>
            <a:ext cx="1633460"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400" b="0" i="0" u="none" strike="noStrike" cap="none" spc="0" normalizeH="0" baseline="0" dirty="0" err="1">
                <a:ln>
                  <a:noFill/>
                </a:ln>
                <a:solidFill>
                  <a:srgbClr val="5E5E5E"/>
                </a:solidFill>
                <a:effectLst/>
                <a:uFillTx/>
                <a:latin typeface="+mn-lt"/>
                <a:ea typeface="+mn-ea"/>
                <a:cs typeface="+mn-cs"/>
                <a:sym typeface="Helvetica Neue"/>
              </a:rPr>
              <a:t>Mural</a:t>
            </a:r>
            <a:r>
              <a:rPr kumimoji="0" lang="nl-NL" sz="1400" b="0" i="0" u="none" strike="noStrike" cap="none" spc="0" normalizeH="0" baseline="0" dirty="0">
                <a:ln>
                  <a:noFill/>
                </a:ln>
                <a:solidFill>
                  <a:srgbClr val="5E5E5E"/>
                </a:solidFill>
                <a:effectLst/>
                <a:uFillTx/>
                <a:latin typeface="+mn-lt"/>
                <a:ea typeface="+mn-ea"/>
                <a:cs typeface="+mn-cs"/>
                <a:sym typeface="Helvetica Neue"/>
              </a:rPr>
              <a:t>, 12 mei 2021</a:t>
            </a:r>
          </a:p>
        </p:txBody>
      </p:sp>
    </p:spTree>
    <p:extLst>
      <p:ext uri="{BB962C8B-B14F-4D97-AF65-F5344CB8AC3E}">
        <p14:creationId xmlns:p14="http://schemas.microsoft.com/office/powerpoint/2010/main" val="20403371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7</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OVERWEGINGEN</a:t>
            </a:r>
            <a:endParaRPr dirty="0"/>
          </a:p>
        </p:txBody>
      </p:sp>
      <p:sp>
        <p:nvSpPr>
          <p:cNvPr id="204" name="Formuleer hier in enkele bullet points waar jullie de komende 3 jaar op willen werken. Wat willen jullie verkennen als antwoord op het probleem?"/>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Formuleer hier in enkele bullet points waar jullie de komende 3 jaar op willen werken. Wat willen jullie verkennen als antwoord op het probleem?</a:t>
            </a:r>
          </a:p>
        </p:txBody>
      </p:sp>
      <p:sp>
        <p:nvSpPr>
          <p:cNvPr id="205" name="Daarom willen we in ons ontwikkelteam samen werken aan:…"/>
          <p:cNvSpPr txBox="1"/>
          <p:nvPr/>
        </p:nvSpPr>
        <p:spPr>
          <a:xfrm>
            <a:off x="723900" y="1461707"/>
            <a:ext cx="12101162" cy="70812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marL="514350" indent="-514350" algn="l">
              <a:lnSpc>
                <a:spcPct val="120000"/>
              </a:lnSpc>
              <a:buSzPct val="100000"/>
              <a:buFont typeface="+mj-lt"/>
              <a:buAutoNum type="alphaUcPeriod"/>
              <a:defRPr sz="3000">
                <a:solidFill>
                  <a:srgbClr val="000000"/>
                </a:solidFill>
                <a:latin typeface="Arial"/>
                <a:ea typeface="Arial"/>
                <a:cs typeface="Arial"/>
                <a:sym typeface="Arial"/>
              </a:defRPr>
            </a:pPr>
            <a:r>
              <a:rPr lang="nl-NL" sz="2400" b="1" dirty="0"/>
              <a:t>Hoe kom je tot een meer afgestemde integrale investering?</a:t>
            </a:r>
          </a:p>
          <a:p>
            <a:pPr lvl="0" algn="l"/>
            <a:endParaRPr lang="nl-NL" dirty="0"/>
          </a:p>
          <a:p>
            <a:pPr lvl="0" algn="l"/>
            <a:endParaRPr lang="nl-NL" dirty="0"/>
          </a:p>
          <a:p>
            <a:pPr lvl="0" algn="l"/>
            <a:r>
              <a:rPr lang="nl-NL" sz="1800" dirty="0"/>
              <a:t>Je ontkomt niet aan het verkokerd werken. Zolang je competitief blijft werken, zal je altijd schotjes blijven behouden. Je kunt wel goed kijken waar je die schotten plaatst.</a:t>
            </a:r>
          </a:p>
          <a:p>
            <a:pPr lvl="0" algn="l"/>
            <a:endParaRPr lang="nl-NL" sz="1800" dirty="0"/>
          </a:p>
          <a:p>
            <a:pPr lvl="0" algn="l"/>
            <a:r>
              <a:rPr lang="nl-NL" sz="1800" dirty="0"/>
              <a:t>Is vooral opgave voor gemeenten. BBV laat veel ruimte aan gemeenten. Gemeenten hebben veel beleidsvrijheid; opgave is om goede voorbeelden te verzamelen en te delen</a:t>
            </a:r>
          </a:p>
          <a:p>
            <a:pPr lvl="0" algn="l"/>
            <a:endParaRPr lang="nl-NL" sz="1800" dirty="0"/>
          </a:p>
          <a:p>
            <a:pPr lvl="0" algn="l"/>
            <a:r>
              <a:rPr lang="nl-NL" sz="1800" dirty="0"/>
              <a:t>GREX-inkomsten kunnen zeker vrij worden besteed. In Amsterdam wordt er gewerkt met een </a:t>
            </a:r>
            <a:r>
              <a:rPr lang="nl-NL" sz="1800" b="1" dirty="0"/>
              <a:t>Vereveningsfonds</a:t>
            </a:r>
            <a:r>
              <a:rPr lang="nl-NL" sz="1800" dirty="0"/>
              <a:t>. Dat fonds wordt gebruikt voor projecten in de stad, zoals een nieuw park of bijvoorbeeld Brug over ’t IJ.</a:t>
            </a:r>
          </a:p>
          <a:p>
            <a:pPr lvl="0" algn="l"/>
            <a:endParaRPr lang="nl-NL" sz="1800" dirty="0"/>
          </a:p>
          <a:p>
            <a:pPr lvl="0" algn="l"/>
            <a:r>
              <a:rPr lang="nl-NL" sz="1800" dirty="0"/>
              <a:t>Goede voorbeelden:</a:t>
            </a:r>
          </a:p>
          <a:p>
            <a:pPr marL="285750" lvl="0" indent="-285750" algn="l">
              <a:buFont typeface="Arial" panose="020B0604020202020204" pitchFamily="34" charset="0"/>
              <a:buChar char="•"/>
            </a:pPr>
            <a:r>
              <a:rPr lang="nl-NL" sz="1800" dirty="0"/>
              <a:t>Amsterdam: Vereveningsfonds vanuit GREX voor projecten in de stad (</a:t>
            </a:r>
            <a:r>
              <a:rPr lang="nl-NL" sz="1800" dirty="0" err="1"/>
              <a:t>bijv</a:t>
            </a:r>
            <a:r>
              <a:rPr lang="nl-NL" sz="1800" dirty="0"/>
              <a:t> Brug over IJ)</a:t>
            </a:r>
          </a:p>
          <a:p>
            <a:pPr marL="285750" lvl="0" indent="-285750" algn="l">
              <a:buFont typeface="Arial" panose="020B0604020202020204" pitchFamily="34" charset="0"/>
              <a:buChar char="•"/>
            </a:pPr>
            <a:r>
              <a:rPr lang="nl-NL" sz="1800" dirty="0"/>
              <a:t>Hamburg + Engeland: GREX-inkomsten gebruiken om weer te herinvesteren in natuur. </a:t>
            </a:r>
          </a:p>
          <a:p>
            <a:pPr marL="285750" lvl="0" indent="-285750" algn="l">
              <a:buFont typeface="Arial" panose="020B0604020202020204" pitchFamily="34" charset="0"/>
              <a:buChar char="•"/>
            </a:pPr>
            <a:r>
              <a:rPr lang="nl-NL" sz="1800" dirty="0"/>
              <a:t>Arnhem werkt ook met dit soort instrumenten</a:t>
            </a:r>
          </a:p>
          <a:p>
            <a:pPr marL="285750" lvl="0" indent="-285750" algn="l">
              <a:buFont typeface="Arial" panose="020B0604020202020204" pitchFamily="34" charset="0"/>
              <a:buChar char="•"/>
            </a:pPr>
            <a:r>
              <a:rPr lang="nl-NL" sz="1800" dirty="0" err="1"/>
              <a:t>Climate</a:t>
            </a:r>
            <a:r>
              <a:rPr lang="nl-NL" sz="1800" dirty="0"/>
              <a:t> impact </a:t>
            </a:r>
            <a:r>
              <a:rPr lang="nl-NL" sz="1800" dirty="0" err="1"/>
              <a:t>bonds</a:t>
            </a:r>
            <a:r>
              <a:rPr lang="nl-NL" sz="1800" dirty="0"/>
              <a:t>, synchronisatiefonds, …. </a:t>
            </a:r>
            <a:r>
              <a:rPr lang="nl-NL" sz="1800"/>
              <a:t>(zie C)</a:t>
            </a:r>
            <a:br>
              <a:rPr lang="nl-NL" sz="1800" dirty="0"/>
            </a:br>
            <a:endParaRPr lang="nl-NL" sz="1800" dirty="0"/>
          </a:p>
          <a:p>
            <a:pPr lvl="0" algn="l"/>
            <a:r>
              <a:rPr lang="nl-NL" sz="1800" b="1" dirty="0">
                <a:solidFill>
                  <a:schemeClr val="tx1">
                    <a:lumMod val="50000"/>
                  </a:schemeClr>
                </a:solidFill>
              </a:rPr>
              <a:t>Opgave 1</a:t>
            </a:r>
          </a:p>
          <a:p>
            <a:pPr lvl="0" algn="l"/>
            <a:r>
              <a:rPr lang="nl-NL" sz="1800" dirty="0">
                <a:solidFill>
                  <a:schemeClr val="tx1"/>
                </a:solidFill>
              </a:rPr>
              <a:t>Opdracht aan bureau om verschillende integrale </a:t>
            </a:r>
            <a:r>
              <a:rPr lang="nl-NL" sz="1800" dirty="0" err="1">
                <a:solidFill>
                  <a:schemeClr val="tx1"/>
                </a:solidFill>
              </a:rPr>
              <a:t>begrotingsopbouwen</a:t>
            </a:r>
            <a:r>
              <a:rPr lang="nl-NL" sz="1800" dirty="0">
                <a:solidFill>
                  <a:schemeClr val="tx1"/>
                </a:solidFill>
              </a:rPr>
              <a:t> en innovatieve financieringsconstructies in binnen- en buitenland in beeld brengen</a:t>
            </a:r>
            <a:endParaRPr lang="nl-NL" sz="1800" b="1" dirty="0">
              <a:solidFill>
                <a:schemeClr val="tx1"/>
              </a:solidFill>
            </a:endParaRPr>
          </a:p>
          <a:p>
            <a:pPr algn="l">
              <a:lnSpc>
                <a:spcPct val="120000"/>
              </a:lnSpc>
              <a:buSzPct val="100000"/>
              <a:defRPr sz="3000">
                <a:solidFill>
                  <a:srgbClr val="000000"/>
                </a:solidFill>
                <a:latin typeface="Arial"/>
                <a:ea typeface="Arial"/>
                <a:cs typeface="Arial"/>
                <a:sym typeface="Arial"/>
              </a:defRPr>
            </a:pPr>
            <a:endParaRPr b="1" dirty="0"/>
          </a:p>
          <a:p>
            <a:pPr marL="228600" indent="-228600" algn="l">
              <a:lnSpc>
                <a:spcPct val="120000"/>
              </a:lnSpc>
              <a:buSzPct val="100000"/>
              <a:buChar char="•"/>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20E865C7-6119-4245-9BEE-826172FDC830}"/>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Tree>
    <p:extLst>
      <p:ext uri="{BB962C8B-B14F-4D97-AF65-F5344CB8AC3E}">
        <p14:creationId xmlns:p14="http://schemas.microsoft.com/office/powerpoint/2010/main" val="22188267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OVERWEGINGEN</a:t>
            </a:r>
            <a:endParaRPr dirty="0"/>
          </a:p>
        </p:txBody>
      </p:sp>
      <p:sp>
        <p:nvSpPr>
          <p:cNvPr id="204" name="Formuleer hier in enkele bullet points waar jullie de komende 3 jaar op willen werken. Wat willen jullie verkennen als antwoord op het probleem?"/>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Formuleer hier in enkele bullet points waar jullie de komende 3 jaar op willen werken. Wat willen jullie verkennen als antwoord op het probleem?</a:t>
            </a:r>
          </a:p>
        </p:txBody>
      </p:sp>
      <p:sp>
        <p:nvSpPr>
          <p:cNvPr id="205" name="Daarom willen we in ons ontwikkelteam samen werken aan:…"/>
          <p:cNvSpPr txBox="1"/>
          <p:nvPr/>
        </p:nvSpPr>
        <p:spPr>
          <a:xfrm>
            <a:off x="838200" y="1749710"/>
            <a:ext cx="11328400" cy="154125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lgn="l">
              <a:lnSpc>
                <a:spcPct val="120000"/>
              </a:lnSpc>
              <a:buSzPct val="100000"/>
              <a:defRPr sz="3000">
                <a:solidFill>
                  <a:srgbClr val="000000"/>
                </a:solidFill>
                <a:latin typeface="Arial"/>
                <a:ea typeface="Arial"/>
                <a:cs typeface="Arial"/>
                <a:sym typeface="Arial"/>
              </a:defRPr>
            </a:pPr>
            <a:r>
              <a:rPr lang="nl-NL" sz="2400" b="1" dirty="0"/>
              <a:t>B. Hoe verwerken we maatschappelijke waarden in business cases?</a:t>
            </a:r>
          </a:p>
          <a:p>
            <a:pPr lvl="0" algn="l"/>
            <a:endParaRPr lang="nl-NL" dirty="0"/>
          </a:p>
          <a:p>
            <a:pPr lvl="0" algn="l"/>
            <a:endParaRPr lang="nl-NL" dirty="0"/>
          </a:p>
          <a:p>
            <a:pPr marL="228600" indent="-228600" algn="l">
              <a:lnSpc>
                <a:spcPct val="120000"/>
              </a:lnSpc>
              <a:buSzPct val="100000"/>
              <a:buChar char="•"/>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7516340D-17B4-4AD1-A51E-E34C9EAF6643}"/>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pic>
        <p:nvPicPr>
          <p:cNvPr id="2" name="Afbeelding 1">
            <a:extLst>
              <a:ext uri="{FF2B5EF4-FFF2-40B4-BE49-F238E27FC236}">
                <a16:creationId xmlns:a16="http://schemas.microsoft.com/office/drawing/2014/main" id="{59C09ACA-FBAC-4BE2-93FB-1EB95339D04D}"/>
              </a:ext>
            </a:extLst>
          </p:cNvPr>
          <p:cNvPicPr>
            <a:picLocks noChangeAspect="1"/>
          </p:cNvPicPr>
          <p:nvPr/>
        </p:nvPicPr>
        <p:blipFill rotWithShape="1">
          <a:blip r:embed="rId2"/>
          <a:srcRect l="10937" t="20486" r="18750" b="15972"/>
          <a:stretch/>
        </p:blipFill>
        <p:spPr>
          <a:xfrm>
            <a:off x="838199" y="2497804"/>
            <a:ext cx="11500517" cy="5846096"/>
          </a:xfrm>
          <a:prstGeom prst="rect">
            <a:avLst/>
          </a:prstGeom>
        </p:spPr>
      </p:pic>
      <p:sp>
        <p:nvSpPr>
          <p:cNvPr id="9" name="Tekstvak 8">
            <a:extLst>
              <a:ext uri="{FF2B5EF4-FFF2-40B4-BE49-F238E27FC236}">
                <a16:creationId xmlns:a16="http://schemas.microsoft.com/office/drawing/2014/main" id="{C80FD173-207E-4881-854B-1BC6F28714E4}"/>
              </a:ext>
            </a:extLst>
          </p:cNvPr>
          <p:cNvSpPr txBox="1"/>
          <p:nvPr/>
        </p:nvSpPr>
        <p:spPr>
          <a:xfrm>
            <a:off x="1044947" y="8481234"/>
            <a:ext cx="1633460" cy="31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1733930" rtl="0" fontAlgn="auto" latinLnBrk="0" hangingPunct="0">
              <a:lnSpc>
                <a:spcPct val="100000"/>
              </a:lnSpc>
              <a:spcBef>
                <a:spcPts val="0"/>
              </a:spcBef>
              <a:spcAft>
                <a:spcPts val="0"/>
              </a:spcAft>
              <a:buClrTx/>
              <a:buSzTx/>
              <a:buFontTx/>
              <a:buNone/>
              <a:tabLst/>
            </a:pPr>
            <a:r>
              <a:rPr kumimoji="0" lang="nl-NL" sz="1400" b="0" i="0" u="none" strike="noStrike" cap="none" spc="0" normalizeH="0" baseline="0" dirty="0" err="1">
                <a:ln>
                  <a:noFill/>
                </a:ln>
                <a:solidFill>
                  <a:srgbClr val="5E5E5E"/>
                </a:solidFill>
                <a:effectLst/>
                <a:uFillTx/>
                <a:latin typeface="+mn-lt"/>
                <a:ea typeface="+mn-ea"/>
                <a:cs typeface="+mn-cs"/>
                <a:sym typeface="Helvetica Neue"/>
              </a:rPr>
              <a:t>Mural</a:t>
            </a:r>
            <a:r>
              <a:rPr kumimoji="0" lang="nl-NL" sz="1400" b="0" i="0" u="none" strike="noStrike" cap="none" spc="0" normalizeH="0" baseline="0" dirty="0">
                <a:ln>
                  <a:noFill/>
                </a:ln>
                <a:solidFill>
                  <a:srgbClr val="5E5E5E"/>
                </a:solidFill>
                <a:effectLst/>
                <a:uFillTx/>
                <a:latin typeface="+mn-lt"/>
                <a:ea typeface="+mn-ea"/>
                <a:cs typeface="+mn-cs"/>
                <a:sym typeface="Helvetica Neue"/>
              </a:rPr>
              <a:t>, 12 mei 2021</a:t>
            </a:r>
          </a:p>
        </p:txBody>
      </p:sp>
    </p:spTree>
    <p:extLst>
      <p:ext uri="{BB962C8B-B14F-4D97-AF65-F5344CB8AC3E}">
        <p14:creationId xmlns:p14="http://schemas.microsoft.com/office/powerpoint/2010/main" val="23699199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Dianummer"/>
          <p:cNvSpPr txBox="1">
            <a:spLocks noGrp="1"/>
          </p:cNvSpPr>
          <p:nvPr>
            <p:ph type="sldNum" sz="quarter" idx="2"/>
          </p:nvPr>
        </p:nvSpPr>
        <p:spPr>
          <a:xfrm>
            <a:off x="12618965" y="9347199"/>
            <a:ext cx="206097" cy="287479"/>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
        <p:nvSpPr>
          <p:cNvPr id="201" name="OT 1 - INTEGRALE OPGAVE EN BELEIDSONTWIKKELING"/>
          <p:cNvSpPr txBox="1"/>
          <p:nvPr/>
        </p:nvSpPr>
        <p:spPr>
          <a:xfrm>
            <a:off x="9348455" y="1050171"/>
            <a:ext cx="3399146" cy="2872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endParaRPr dirty="0"/>
          </a:p>
        </p:txBody>
      </p:sp>
      <p:sp>
        <p:nvSpPr>
          <p:cNvPr id="202" name="HOE?"/>
          <p:cNvSpPr txBox="1"/>
          <p:nvPr/>
        </p:nvSpPr>
        <p:spPr>
          <a:xfrm>
            <a:off x="140955" y="136972"/>
            <a:ext cx="3399146" cy="5642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3000" b="1" u="sng">
                <a:solidFill>
                  <a:srgbClr val="EE201C"/>
                </a:solidFill>
                <a:latin typeface="Arial"/>
                <a:ea typeface="Arial"/>
                <a:cs typeface="Arial"/>
                <a:sym typeface="Arial"/>
              </a:defRPr>
            </a:lvl1pPr>
          </a:lstStyle>
          <a:p>
            <a:r>
              <a:rPr lang="nl-NL" dirty="0"/>
              <a:t>OVERWEGINGEN</a:t>
            </a:r>
            <a:endParaRPr dirty="0"/>
          </a:p>
        </p:txBody>
      </p:sp>
      <p:sp>
        <p:nvSpPr>
          <p:cNvPr id="204" name="Formuleer hier in enkele bullet points waar jullie de komende 3 jaar op willen werken. Wat willen jullie verkennen als antwoord op het probleem?"/>
          <p:cNvSpPr txBox="1"/>
          <p:nvPr/>
        </p:nvSpPr>
        <p:spPr>
          <a:xfrm>
            <a:off x="2858240" y="9007208"/>
            <a:ext cx="7288320" cy="5021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1400" i="1">
                <a:solidFill>
                  <a:schemeClr val="accent6"/>
                </a:solidFill>
                <a:latin typeface="Arial"/>
                <a:ea typeface="Arial"/>
                <a:cs typeface="Arial"/>
                <a:sym typeface="Arial"/>
              </a:defRPr>
            </a:lvl1pPr>
          </a:lstStyle>
          <a:p>
            <a:r>
              <a:t>Formuleer hier in enkele bullet points waar jullie de komende 3 jaar op willen werken. Wat willen jullie verkennen als antwoord op het probleem?</a:t>
            </a:r>
          </a:p>
        </p:txBody>
      </p:sp>
      <p:sp>
        <p:nvSpPr>
          <p:cNvPr id="205" name="Daarom willen we in ons ontwikkelteam samen werken aan:…"/>
          <p:cNvSpPr txBox="1"/>
          <p:nvPr/>
        </p:nvSpPr>
        <p:spPr>
          <a:xfrm>
            <a:off x="1117860" y="2649539"/>
            <a:ext cx="10566140" cy="531459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lvl="0" algn="l"/>
            <a:r>
              <a:rPr lang="nl-NL" sz="1800" dirty="0"/>
              <a:t>Hoe bereken je de maatschappelijke baten van projecten (in </a:t>
            </a:r>
            <a:r>
              <a:rPr lang="nl-NL" sz="1800" dirty="0" err="1"/>
              <a:t>kpi’s</a:t>
            </a:r>
            <a:r>
              <a:rPr lang="nl-NL" sz="1800" dirty="0"/>
              <a:t> en euro’s)?</a:t>
            </a:r>
          </a:p>
          <a:p>
            <a:pPr lvl="0" algn="l"/>
            <a:endParaRPr lang="nl-NL" sz="1800" dirty="0"/>
          </a:p>
          <a:p>
            <a:pPr lvl="0" algn="l"/>
            <a:r>
              <a:rPr lang="nl-NL" sz="1800" dirty="0"/>
              <a:t>Hoe verrekenen je de baten met de baathouders?</a:t>
            </a:r>
          </a:p>
          <a:p>
            <a:pPr lvl="0" algn="l"/>
            <a:endParaRPr lang="nl-NL" sz="1800" dirty="0"/>
          </a:p>
          <a:p>
            <a:pPr lvl="0" algn="l"/>
            <a:r>
              <a:rPr lang="nl-NL" sz="1800" dirty="0"/>
              <a:t>Er is een moeras aan methodieken en er zijn veel verschillende conclusies te trekken. Er valt dus nog veel te leren op het gebied van hoe je dit soort projecten goed kan meten en kan monitoren. </a:t>
            </a:r>
          </a:p>
          <a:p>
            <a:pPr lvl="0" algn="l"/>
            <a:endParaRPr lang="nl-NL" sz="1800" dirty="0"/>
          </a:p>
          <a:p>
            <a:pPr lvl="0" algn="l"/>
            <a:r>
              <a:rPr lang="nl-NL" sz="1800" dirty="0"/>
              <a:t>Voorbeelden:</a:t>
            </a:r>
          </a:p>
          <a:p>
            <a:pPr lvl="0" algn="l"/>
            <a:r>
              <a:rPr lang="nl-NL" sz="1800" dirty="0"/>
              <a:t>Groene batenplanner, </a:t>
            </a:r>
            <a:r>
              <a:rPr lang="nl-NL" sz="1800" dirty="0" err="1"/>
              <a:t>Teebstad</a:t>
            </a:r>
            <a:r>
              <a:rPr lang="nl-NL" sz="1800" dirty="0"/>
              <a:t>, I-tree, Six </a:t>
            </a:r>
            <a:r>
              <a:rPr lang="nl-NL" sz="1800" dirty="0" err="1"/>
              <a:t>Capitals</a:t>
            </a:r>
            <a:r>
              <a:rPr lang="nl-NL" sz="1800" dirty="0"/>
              <a:t>, </a:t>
            </a:r>
          </a:p>
          <a:p>
            <a:pPr lvl="0" algn="l"/>
            <a:endParaRPr lang="nl-NL" sz="1800" dirty="0"/>
          </a:p>
          <a:p>
            <a:pPr lvl="0" algn="l"/>
            <a:r>
              <a:rPr lang="nl-NL" sz="1800" b="1" dirty="0">
                <a:solidFill>
                  <a:schemeClr val="tx1">
                    <a:lumMod val="50000"/>
                  </a:schemeClr>
                </a:solidFill>
              </a:rPr>
              <a:t>Opgave 2</a:t>
            </a:r>
          </a:p>
          <a:p>
            <a:pPr lvl="0" algn="l"/>
            <a:r>
              <a:rPr lang="nl-NL" sz="1800" dirty="0">
                <a:solidFill>
                  <a:schemeClr val="tx1"/>
                </a:solidFill>
              </a:rPr>
              <a:t>Opdracht aan bureau om verschillende methodieken op een rij te zetten, te analyseren en een voorstel te doen voor </a:t>
            </a:r>
            <a:r>
              <a:rPr lang="nl-NL" sz="1800" dirty="0" err="1">
                <a:solidFill>
                  <a:schemeClr val="tx1"/>
                </a:solidFill>
              </a:rPr>
              <a:t>kpi’s</a:t>
            </a:r>
            <a:r>
              <a:rPr lang="nl-NL" sz="1800" dirty="0">
                <a:solidFill>
                  <a:schemeClr val="tx1"/>
                </a:solidFill>
              </a:rPr>
              <a:t> en euro’s</a:t>
            </a:r>
          </a:p>
          <a:p>
            <a:pPr lvl="0" algn="l"/>
            <a:endParaRPr lang="nl-NL" sz="1800" dirty="0">
              <a:solidFill>
                <a:schemeClr val="tx1"/>
              </a:solidFill>
            </a:endParaRPr>
          </a:p>
          <a:p>
            <a:pPr algn="l"/>
            <a:r>
              <a:rPr lang="nl-NL" sz="1800" b="1" dirty="0">
                <a:solidFill>
                  <a:schemeClr val="tx1">
                    <a:lumMod val="50000"/>
                  </a:schemeClr>
                </a:solidFill>
              </a:rPr>
              <a:t>Opgave 3</a:t>
            </a:r>
          </a:p>
          <a:p>
            <a:pPr lvl="0" algn="l"/>
            <a:r>
              <a:rPr lang="nl-NL" sz="1800" dirty="0">
                <a:solidFill>
                  <a:schemeClr val="tx1"/>
                </a:solidFill>
              </a:rPr>
              <a:t>In gesprek met diverse </a:t>
            </a:r>
            <a:r>
              <a:rPr lang="nl-NL" sz="1800" dirty="0" err="1">
                <a:solidFill>
                  <a:schemeClr val="tx1"/>
                </a:solidFill>
              </a:rPr>
              <a:t>freeriders</a:t>
            </a:r>
            <a:r>
              <a:rPr lang="nl-NL" sz="1800" dirty="0">
                <a:solidFill>
                  <a:schemeClr val="tx1"/>
                </a:solidFill>
              </a:rPr>
              <a:t>/baathouders (zoals ziektekostenverzekeraars, mijn aansluiting, beleggers, </a:t>
            </a:r>
            <a:r>
              <a:rPr lang="nl-NL" sz="1800" dirty="0" err="1">
                <a:solidFill>
                  <a:schemeClr val="tx1"/>
                </a:solidFill>
              </a:rPr>
              <a:t>etc</a:t>
            </a:r>
            <a:r>
              <a:rPr lang="nl-NL" sz="1800" dirty="0">
                <a:solidFill>
                  <a:schemeClr val="tx1"/>
                </a:solidFill>
              </a:rPr>
              <a:t>) op welke wijze de kosten te verrekenen met de baathouders. </a:t>
            </a:r>
            <a:endParaRPr sz="1800" b="1" dirty="0"/>
          </a:p>
          <a:p>
            <a:pPr marL="228600" indent="-228600" algn="l">
              <a:lnSpc>
                <a:spcPct val="120000"/>
              </a:lnSpc>
              <a:buSzPct val="100000"/>
              <a:buChar char="•"/>
              <a:defRPr sz="3000">
                <a:solidFill>
                  <a:srgbClr val="000000"/>
                </a:solidFill>
                <a:latin typeface="Arial"/>
                <a:ea typeface="Arial"/>
                <a:cs typeface="Arial"/>
                <a:sym typeface="Arial"/>
              </a:defRPr>
            </a:pPr>
            <a:endParaRPr dirty="0"/>
          </a:p>
        </p:txBody>
      </p:sp>
      <p:sp>
        <p:nvSpPr>
          <p:cNvPr id="8" name="OT 1 - INTEGRALE OPGAVE EN BELEIDSONTWIKKELING">
            <a:extLst>
              <a:ext uri="{FF2B5EF4-FFF2-40B4-BE49-F238E27FC236}">
                <a16:creationId xmlns:a16="http://schemas.microsoft.com/office/drawing/2014/main" id="{7516340D-17B4-4AD1-A51E-E34C9EAF6643}"/>
              </a:ext>
            </a:extLst>
          </p:cNvPr>
          <p:cNvSpPr txBox="1"/>
          <p:nvPr/>
        </p:nvSpPr>
        <p:spPr>
          <a:xfrm>
            <a:off x="9348455" y="957838"/>
            <a:ext cx="3399146"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lgn="l">
              <a:defRPr sz="1200">
                <a:solidFill>
                  <a:srgbClr val="000000"/>
                </a:solidFill>
                <a:latin typeface="Arial"/>
                <a:ea typeface="Arial"/>
                <a:cs typeface="Arial"/>
                <a:sym typeface="Arial"/>
              </a:defRPr>
            </a:lvl1pPr>
          </a:lstStyle>
          <a:p>
            <a:r>
              <a:rPr dirty="0"/>
              <a:t>OT </a:t>
            </a:r>
            <a:r>
              <a:rPr lang="nl-NL" dirty="0"/>
              <a:t>4</a:t>
            </a:r>
            <a:r>
              <a:rPr dirty="0"/>
              <a:t> </a:t>
            </a:r>
            <a:r>
              <a:rPr lang="nl-NL" dirty="0"/>
              <a:t>– STEDELIJK INVESTEREN EN BUSINESS CASES</a:t>
            </a:r>
            <a:endParaRPr dirty="0"/>
          </a:p>
        </p:txBody>
      </p:sp>
      <p:sp>
        <p:nvSpPr>
          <p:cNvPr id="2" name="Rechthoek 1">
            <a:extLst>
              <a:ext uri="{FF2B5EF4-FFF2-40B4-BE49-F238E27FC236}">
                <a16:creationId xmlns:a16="http://schemas.microsoft.com/office/drawing/2014/main" id="{997E9A7F-4680-4859-B2CE-F4764AF632A7}"/>
              </a:ext>
            </a:extLst>
          </p:cNvPr>
          <p:cNvSpPr/>
          <p:nvPr/>
        </p:nvSpPr>
        <p:spPr>
          <a:xfrm>
            <a:off x="1117860" y="1780071"/>
            <a:ext cx="12649200" cy="494751"/>
          </a:xfrm>
          <a:prstGeom prst="rect">
            <a:avLst/>
          </a:prstGeom>
        </p:spPr>
        <p:txBody>
          <a:bodyPr wrap="square">
            <a:spAutoFit/>
          </a:bodyPr>
          <a:lstStyle/>
          <a:p>
            <a:pPr lvl="0" algn="l">
              <a:lnSpc>
                <a:spcPct val="120000"/>
              </a:lnSpc>
              <a:buSzPct val="100000"/>
              <a:defRPr sz="3000">
                <a:solidFill>
                  <a:srgbClr val="000000"/>
                </a:solidFill>
                <a:latin typeface="Arial"/>
                <a:ea typeface="Arial"/>
                <a:cs typeface="Arial"/>
                <a:sym typeface="Arial"/>
              </a:defRPr>
            </a:pPr>
            <a:r>
              <a:rPr lang="nl-NL" sz="2400" b="1" dirty="0">
                <a:solidFill>
                  <a:srgbClr val="000000"/>
                </a:solidFill>
                <a:latin typeface="Arial"/>
                <a:cs typeface="Arial"/>
                <a:sym typeface="Arial"/>
              </a:rPr>
              <a:t>B. Hoe verwerken we maatschappelijke waarden in business cases?</a:t>
            </a:r>
          </a:p>
        </p:txBody>
      </p:sp>
    </p:spTree>
    <p:extLst>
      <p:ext uri="{BB962C8B-B14F-4D97-AF65-F5344CB8AC3E}">
        <p14:creationId xmlns:p14="http://schemas.microsoft.com/office/powerpoint/2010/main" val="3590140955"/>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226</TotalTime>
  <Words>1375</Words>
  <Application>Microsoft Office PowerPoint</Application>
  <PresentationFormat>Aangepast</PresentationFormat>
  <Paragraphs>153</Paragraphs>
  <Slides>15</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15</vt:i4>
      </vt:variant>
    </vt:vector>
  </HeadingPairs>
  <TitlesOfParts>
    <vt:vector size="19" baseType="lpstr">
      <vt:lpstr>Arial</vt:lpstr>
      <vt:lpstr>Helvetica Neue</vt:lpstr>
      <vt:lpstr>Helvetica Neue Medium</vt:lpstr>
      <vt:lpstr>21_BasicWhite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Oosterhoff W.J. (Wiebe)</dc:creator>
  <cp:lastModifiedBy>Oosterhoff W.J. (Wiebe)</cp:lastModifiedBy>
  <cp:revision>18</cp:revision>
  <dcterms:modified xsi:type="dcterms:W3CDTF">2021-05-26T11:45:03Z</dcterms:modified>
</cp:coreProperties>
</file>